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79" r:id="rId10"/>
    <p:sldId id="280" r:id="rId11"/>
    <p:sldId id="282" r:id="rId12"/>
    <p:sldId id="283" r:id="rId13"/>
    <p:sldId id="285" r:id="rId14"/>
    <p:sldId id="284" r:id="rId15"/>
    <p:sldId id="281" r:id="rId16"/>
    <p:sldId id="286" r:id="rId17"/>
    <p:sldId id="287" r:id="rId18"/>
    <p:sldId id="290" r:id="rId19"/>
    <p:sldId id="291" r:id="rId20"/>
    <p:sldId id="288" r:id="rId21"/>
    <p:sldId id="289" r:id="rId22"/>
    <p:sldId id="272" r:id="rId23"/>
    <p:sldId id="273" r:id="rId24"/>
    <p:sldId id="274" r:id="rId25"/>
    <p:sldId id="275" r:id="rId26"/>
    <p:sldId id="276" r:id="rId27"/>
    <p:sldId id="277" r:id="rId28"/>
    <p:sldId id="278"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ihDYRbTypEUXmIMul4fQEHtO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1CB9F-644A-4591-B7E5-AEA5D269223B}" v="110" dt="2020-03-30T10:18:00.527"/>
    <p1510:client id="{FBB4A7AF-6F7F-4012-B7C8-3C5B17A4F405}" v="17" dt="2020-03-30T12:30:33.126"/>
  </p1510:revLst>
</p1510:revInfo>
</file>

<file path=ppt/tableStyles.xml><?xml version="1.0" encoding="utf-8"?>
<a:tblStyleLst xmlns:a="http://schemas.openxmlformats.org/drawingml/2006/main" def="{2494E3D7-5458-416F-B4AF-BFDE250F2458}">
  <a:tblStyle styleId="{2494E3D7-5458-416F-B4AF-BFDE250F245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9"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dirty="0"/>
              <a:t>This piece of fake news got massive shares., it tricked a lot of people who should go to the NHS website, science based journals for information</a:t>
            </a:r>
            <a:endParaRPr dirty="0"/>
          </a:p>
        </p:txBody>
      </p:sp>
      <p:sp>
        <p:nvSpPr>
          <p:cNvPr id="216" name="Google Shape;2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621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dirty="0"/>
              <a:t>This piece of fake news got massive shares., it tricked a lot of people who should go to the NHS website, science based journals for information</a:t>
            </a:r>
            <a:endParaRPr dirty="0"/>
          </a:p>
        </p:txBody>
      </p:sp>
      <p:sp>
        <p:nvSpPr>
          <p:cNvPr id="216" name="Google Shape;2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824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235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dirty="0"/>
              <a:t>This piece of fake news got massive shares., it tricked a lot of people who should go to the NHS website, science based journals for information</a:t>
            </a:r>
            <a:endParaRPr dirty="0"/>
          </a:p>
        </p:txBody>
      </p:sp>
      <p:sp>
        <p:nvSpPr>
          <p:cNvPr id="216" name="Google Shape;2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210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75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216" name="Google Shape;2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389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926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651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952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95" name="Google Shape;29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073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95" name="Google Shape;29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2852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27" name="Google Shape;32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66" name="Google Shape;36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75" name="Google Shape;37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87" name="Google Shape;38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09" name="Google Shape;40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74" name="Google Shape;17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dirty="0"/>
              <a:t>This piece of fake news got massive shares., it tricked a lot of people who should go to the NHS website, science based journals for information</a:t>
            </a:r>
            <a:endParaRPr dirty="0"/>
          </a:p>
        </p:txBody>
      </p:sp>
      <p:sp>
        <p:nvSpPr>
          <p:cNvPr id="216" name="Google Shape;2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454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2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0" name="Google Shape;70;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6" name="Google Shape;76;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 name="Google Shape;19;p2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2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2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2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8" name="Google Shape;38;p30"/>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3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3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3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3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3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28235"/>
          </a:srgbClr>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s://www.nhs.uk/" TargetMode="External"/><Relationship Id="rId7" Type="http://schemas.openxmlformats.org/officeDocument/2006/relationships/hyperlink" Target="https://www.bbc.co.uk/newsround"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who.int/emergencies/diseases/novel-coronavirus-2019" TargetMode="External"/><Relationship Id="rId5" Type="http://schemas.openxmlformats.org/officeDocument/2006/relationships/hyperlink" Target="https://www.gov.uk/coronavirus-" TargetMode="External"/><Relationship Id="rId4" Type="http://schemas.openxmlformats.org/officeDocument/2006/relationships/hyperlink" Target="https://coronavirus.jhu.edu/map.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203108" y="194250"/>
            <a:ext cx="8737800" cy="10025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omic Sans MS"/>
                <a:ea typeface="Comic Sans MS"/>
                <a:cs typeface="Comic Sans MS"/>
                <a:sym typeface="Comic Sans MS"/>
              </a:rPr>
              <a:t>Title</a:t>
            </a:r>
            <a:r>
              <a:rPr lang="en-GB" sz="3200" b="0" i="0" u="none" strike="noStrike" cap="none" dirty="0">
                <a:solidFill>
                  <a:schemeClr val="dk1"/>
                </a:solidFill>
                <a:latin typeface="Comic Sans MS"/>
                <a:ea typeface="Comic Sans MS"/>
                <a:cs typeface="Comic Sans MS"/>
                <a:sym typeface="Comic Sans MS"/>
              </a:rPr>
              <a:t>: How do you decide what you believe about COVID?</a:t>
            </a:r>
            <a:endParaRPr sz="3200" b="0" i="0" u="none" strike="noStrike" cap="none" dirty="0">
              <a:solidFill>
                <a:schemeClr val="dk1"/>
              </a:solidFill>
              <a:latin typeface="Comic Sans MS"/>
              <a:ea typeface="Comic Sans MS"/>
              <a:cs typeface="Comic Sans MS"/>
              <a:sym typeface="Comic Sans MS"/>
            </a:endParaRPr>
          </a:p>
        </p:txBody>
      </p:sp>
      <p:sp>
        <p:nvSpPr>
          <p:cNvPr id="85" name="Google Shape;85;p1"/>
          <p:cNvSpPr txBox="1"/>
          <p:nvPr/>
        </p:nvSpPr>
        <p:spPr>
          <a:xfrm>
            <a:off x="2231750" y="1196750"/>
            <a:ext cx="6705900" cy="1131000"/>
          </a:xfrm>
          <a:prstGeom prst="rect">
            <a:avLst/>
          </a:prstGeom>
          <a:gradFill>
            <a:gsLst>
              <a:gs pos="0">
                <a:srgbClr val="FF94FF"/>
              </a:gs>
              <a:gs pos="50000">
                <a:srgbClr val="FFBCFF"/>
              </a:gs>
              <a:gs pos="100000">
                <a:srgbClr val="FFDEFF"/>
              </a:gs>
            </a:gsLst>
            <a:lin ang="8100000"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omic Sans MS"/>
                <a:ea typeface="Comic Sans MS"/>
                <a:cs typeface="Comic Sans MS"/>
                <a:sym typeface="Comic Sans MS"/>
              </a:rPr>
              <a:t>Starter</a:t>
            </a:r>
            <a:r>
              <a:rPr lang="en-GB" sz="3200" b="0" i="0" u="none" strike="noStrike" cap="none" dirty="0">
                <a:solidFill>
                  <a:schemeClr val="dk1"/>
                </a:solidFill>
                <a:latin typeface="Comic Sans MS"/>
                <a:ea typeface="Comic Sans MS"/>
                <a:cs typeface="Comic Sans MS"/>
                <a:sym typeface="Comic Sans MS"/>
              </a:rPr>
              <a:t>: </a:t>
            </a: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dk1"/>
                </a:solidFill>
                <a:latin typeface="Comic Sans MS"/>
                <a:ea typeface="Comic Sans MS"/>
                <a:cs typeface="Comic Sans MS"/>
                <a:sym typeface="Comic Sans MS"/>
              </a:rPr>
              <a:t>Which is the odd one out?</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86" name="Google Shape;86;p1"/>
          <p:cNvSpPr txBox="1"/>
          <p:nvPr/>
        </p:nvSpPr>
        <p:spPr>
          <a:xfrm>
            <a:off x="179500" y="1196750"/>
            <a:ext cx="1873200" cy="15069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omic Sans MS"/>
                <a:ea typeface="Comic Sans MS"/>
                <a:cs typeface="Comic Sans MS"/>
                <a:sym typeface="Comic Sans MS"/>
              </a:rPr>
              <a:t>I can…</a:t>
            </a:r>
            <a:endParaRPr sz="1800" b="1"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Define sources and propaganda</a:t>
            </a:r>
            <a:endParaRPr sz="1800" b="0" i="0" u="none" strike="noStrike" cap="none" dirty="0">
              <a:solidFill>
                <a:schemeClr val="dk1"/>
              </a:solidFill>
              <a:latin typeface="Comic Sans MS"/>
              <a:ea typeface="Comic Sans MS"/>
              <a:cs typeface="Comic Sans MS"/>
              <a:sym typeface="Comic Sans MS"/>
            </a:endParaRPr>
          </a:p>
        </p:txBody>
      </p:sp>
      <p:sp>
        <p:nvSpPr>
          <p:cNvPr id="87" name="Google Shape;87;p1"/>
          <p:cNvSpPr txBox="1"/>
          <p:nvPr/>
        </p:nvSpPr>
        <p:spPr>
          <a:xfrm>
            <a:off x="179500" y="2835376"/>
            <a:ext cx="1873200" cy="16680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omic Sans MS"/>
                <a:ea typeface="Comic Sans MS"/>
                <a:cs typeface="Comic Sans MS"/>
                <a:sym typeface="Comic Sans MS"/>
              </a:rPr>
              <a:t>I can... </a:t>
            </a:r>
            <a:r>
              <a:rPr lang="en-GB" sz="1800" b="0" i="0" u="none" strike="noStrike" cap="none" dirty="0">
                <a:solidFill>
                  <a:schemeClr val="dk1"/>
                </a:solidFill>
                <a:latin typeface="Comic Sans MS"/>
                <a:ea typeface="Comic Sans MS"/>
                <a:cs typeface="Comic Sans MS"/>
                <a:sym typeface="Comic Sans MS"/>
              </a:rPr>
              <a:t>understand why it is important to know where sources come from </a:t>
            </a:r>
            <a:endParaRPr sz="1800" b="0" i="0" u="none" strike="noStrike" cap="none" dirty="0">
              <a:solidFill>
                <a:schemeClr val="dk1"/>
              </a:solidFill>
              <a:latin typeface="Comic Sans MS"/>
              <a:ea typeface="Comic Sans MS"/>
              <a:cs typeface="Comic Sans MS"/>
              <a:sym typeface="Comic Sans MS"/>
            </a:endParaRPr>
          </a:p>
        </p:txBody>
      </p:sp>
      <p:sp>
        <p:nvSpPr>
          <p:cNvPr id="88" name="Google Shape;88;p1"/>
          <p:cNvSpPr txBox="1"/>
          <p:nvPr/>
        </p:nvSpPr>
        <p:spPr>
          <a:xfrm>
            <a:off x="179500" y="4749500"/>
            <a:ext cx="1873200" cy="15069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omic Sans MS"/>
                <a:ea typeface="Comic Sans MS"/>
                <a:cs typeface="Comic Sans MS"/>
                <a:sym typeface="Comic Sans MS"/>
              </a:rPr>
              <a:t>I can…</a:t>
            </a:r>
            <a:r>
              <a:rPr lang="en-GB" sz="1800" b="0" i="0" u="none" strike="noStrike" cap="none" dirty="0">
                <a:solidFill>
                  <a:schemeClr val="dk1"/>
                </a:solidFill>
                <a:latin typeface="Comic Sans MS"/>
                <a:ea typeface="Comic Sans MS"/>
                <a:cs typeface="Comic Sans MS"/>
                <a:sym typeface="Comic Sans MS"/>
              </a:rPr>
              <a:t> apply a formula to decide if a source is reliable</a:t>
            </a:r>
            <a:endParaRPr sz="1800" b="0" i="0" u="none" strike="noStrike" cap="none" dirty="0">
              <a:solidFill>
                <a:schemeClr val="dk1"/>
              </a:solidFill>
              <a:latin typeface="Comic Sans MS"/>
              <a:ea typeface="Comic Sans MS"/>
              <a:cs typeface="Comic Sans MS"/>
              <a:sym typeface="Comic Sans MS"/>
            </a:endParaRPr>
          </a:p>
        </p:txBody>
      </p:sp>
      <p:pic>
        <p:nvPicPr>
          <p:cNvPr id="89" name="Google Shape;89;p1"/>
          <p:cNvPicPr preferRelativeResize="0"/>
          <p:nvPr/>
        </p:nvPicPr>
        <p:blipFill rotWithShape="1">
          <a:blip r:embed="rId3">
            <a:alphaModFix/>
          </a:blip>
          <a:srcRect/>
          <a:stretch/>
        </p:blipFill>
        <p:spPr>
          <a:xfrm>
            <a:off x="2151100" y="2499250"/>
            <a:ext cx="6786501" cy="3562913"/>
          </a:xfrm>
          <a:prstGeom prst="rect">
            <a:avLst/>
          </a:prstGeom>
          <a:noFill/>
          <a:ln>
            <a:noFill/>
          </a:ln>
        </p:spPr>
      </p:pic>
      <p:sp>
        <p:nvSpPr>
          <p:cNvPr id="90" name="Google Shape;90;p1"/>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dirty="0" err="1">
                <a:solidFill>
                  <a:schemeClr val="dk1"/>
                </a:solidFill>
                <a:latin typeface="Comic Sans MS"/>
                <a:ea typeface="Comic Sans MS"/>
                <a:cs typeface="Comic Sans MS"/>
                <a:sym typeface="Comic Sans MS"/>
              </a:rPr>
              <a:t>Clue</a:t>
            </a:r>
            <a:r>
              <a:rPr lang="en-GB" sz="1400" b="0" i="0" u="none" strike="noStrike" cap="none" dirty="0" err="1">
                <a:solidFill>
                  <a:schemeClr val="dk1"/>
                </a:solidFill>
                <a:latin typeface="Comic Sans MS"/>
                <a:ea typeface="Comic Sans MS"/>
                <a:cs typeface="Comic Sans MS"/>
                <a:sym typeface="Comic Sans MS"/>
              </a:rPr>
              <a:t>:You</a:t>
            </a:r>
            <a:r>
              <a:rPr lang="en-GB" sz="1400" b="0" i="0" u="none" strike="noStrike" cap="none">
                <a:solidFill>
                  <a:schemeClr val="dk1"/>
                </a:solidFill>
                <a:latin typeface="Comic Sans MS"/>
                <a:ea typeface="Comic Sans MS"/>
                <a:cs typeface="Comic Sans MS"/>
                <a:sym typeface="Comic Sans MS"/>
              </a:rPr>
              <a:t> would only see two of these people on the street, but all exist on the net and in magazines  </a:t>
            </a:r>
            <a:endParaRPr sz="14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1"/>
          <p:cNvSpPr txBox="1"/>
          <p:nvPr/>
        </p:nvSpPr>
        <p:spPr>
          <a:xfrm>
            <a:off x="0" y="5537771"/>
            <a:ext cx="9144000" cy="129895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000" b="1" i="0" u="sng" strike="noStrike" cap="none" dirty="0">
                <a:solidFill>
                  <a:schemeClr val="dk1"/>
                </a:solidFill>
                <a:latin typeface="Comic Sans MS"/>
                <a:ea typeface="Comic Sans MS"/>
                <a:cs typeface="Comic Sans MS"/>
                <a:sym typeface="Comic Sans MS"/>
              </a:rPr>
              <a:t>You don’t know this person’s classmates uncle- and no name was given. There is no way of knowing if he is a real medical specialist or if this advice is correct. If you can’t say exactly who made it, it isn’t reliable. Where could you go for real advice on medical issues?</a:t>
            </a:r>
            <a:endParaRPr sz="2000" b="0" i="0" u="none" strike="noStrike" cap="none" dirty="0">
              <a:solidFill>
                <a:schemeClr val="dk1"/>
              </a:solidFill>
              <a:latin typeface="Comic Sans MS"/>
              <a:ea typeface="Comic Sans MS"/>
              <a:cs typeface="Comic Sans MS"/>
              <a:sym typeface="Comic Sans MS"/>
            </a:endParaRPr>
          </a:p>
        </p:txBody>
      </p:sp>
      <p:cxnSp>
        <p:nvCxnSpPr>
          <p:cNvPr id="226" name="Google Shape;226;p11"/>
          <p:cNvCxnSpPr/>
          <p:nvPr/>
        </p:nvCxnSpPr>
        <p:spPr>
          <a:xfrm>
            <a:off x="1562075" y="905650"/>
            <a:ext cx="4476600" cy="340200"/>
          </a:xfrm>
          <a:prstGeom prst="straightConnector1">
            <a:avLst/>
          </a:prstGeom>
          <a:noFill/>
          <a:ln w="9525" cap="flat" cmpd="sng">
            <a:solidFill>
              <a:schemeClr val="dk2"/>
            </a:solidFill>
            <a:prstDash val="solid"/>
            <a:round/>
            <a:headEnd type="none" w="sm" len="sm"/>
            <a:tailEnd type="triangle" w="med" len="med"/>
          </a:ln>
        </p:spPr>
      </p:cxnSp>
      <p:sp>
        <p:nvSpPr>
          <p:cNvPr id="229" name="Google Shape;229;p11"/>
          <p:cNvSpPr txBox="1"/>
          <p:nvPr/>
        </p:nvSpPr>
        <p:spPr>
          <a:xfrm>
            <a:off x="203108" y="-71625"/>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Title</a:t>
            </a:r>
            <a:r>
              <a:rPr lang="en-GB" sz="3200" b="0" i="0" u="none" strike="noStrike" cap="none">
                <a:solidFill>
                  <a:schemeClr val="dk1"/>
                </a:solidFill>
                <a:latin typeface="Comic Sans MS"/>
                <a:ea typeface="Comic Sans MS"/>
                <a:cs typeface="Comic Sans MS"/>
                <a:sym typeface="Comic Sans MS"/>
              </a:rPr>
              <a:t>: How do you decide what you believe?</a:t>
            </a:r>
            <a:endParaRPr sz="3200" b="0" i="0" u="none" strike="noStrike" cap="none">
              <a:solidFill>
                <a:schemeClr val="dk1"/>
              </a:solidFill>
              <a:latin typeface="Comic Sans MS"/>
              <a:ea typeface="Comic Sans MS"/>
              <a:cs typeface="Comic Sans MS"/>
              <a:sym typeface="Comic Sans MS"/>
            </a:endParaRPr>
          </a:p>
        </p:txBody>
      </p:sp>
      <p:pic>
        <p:nvPicPr>
          <p:cNvPr id="2050" name="Picture 2" descr="The start of Glen's post">
            <a:extLst>
              <a:ext uri="{FF2B5EF4-FFF2-40B4-BE49-F238E27FC236}">
                <a16:creationId xmlns:a16="http://schemas.microsoft.com/office/drawing/2014/main" id="{FD822186-E23F-405A-8C7C-83E32A750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17" y="861677"/>
            <a:ext cx="8562975" cy="202882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220;p11">
            <a:extLst>
              <a:ext uri="{FF2B5EF4-FFF2-40B4-BE49-F238E27FC236}">
                <a16:creationId xmlns:a16="http://schemas.microsoft.com/office/drawing/2014/main" id="{79EDA539-D253-4F3B-9DDB-503D7914EB0E}"/>
              </a:ext>
            </a:extLst>
          </p:cNvPr>
          <p:cNvSpPr txBox="1"/>
          <p:nvPr/>
        </p:nvSpPr>
        <p:spPr>
          <a:xfrm>
            <a:off x="1844350" y="2941275"/>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4" name="Google Shape;221;p11">
            <a:extLst>
              <a:ext uri="{FF2B5EF4-FFF2-40B4-BE49-F238E27FC236}">
                <a16:creationId xmlns:a16="http://schemas.microsoft.com/office/drawing/2014/main" id="{7B546E8B-30DD-45D8-ABB4-F3409D9F8B68}"/>
              </a:ext>
            </a:extLst>
          </p:cNvPr>
          <p:cNvSpPr txBox="1"/>
          <p:nvPr/>
        </p:nvSpPr>
        <p:spPr>
          <a:xfrm>
            <a:off x="1844350" y="37672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5" name="Google Shape;222;p11">
            <a:extLst>
              <a:ext uri="{FF2B5EF4-FFF2-40B4-BE49-F238E27FC236}">
                <a16:creationId xmlns:a16="http://schemas.microsoft.com/office/drawing/2014/main" id="{4BD7C12D-B387-42F4-9376-FA6876C3CFE8}"/>
              </a:ext>
            </a:extLst>
          </p:cNvPr>
          <p:cNvSpPr txBox="1"/>
          <p:nvPr/>
        </p:nvSpPr>
        <p:spPr>
          <a:xfrm>
            <a:off x="1844350" y="4621487"/>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6" name="Google Shape;223;p11">
            <a:extLst>
              <a:ext uri="{FF2B5EF4-FFF2-40B4-BE49-F238E27FC236}">
                <a16:creationId xmlns:a16="http://schemas.microsoft.com/office/drawing/2014/main" id="{1BA70D0D-163A-4904-8EBD-E8CFD284688F}"/>
              </a:ext>
            </a:extLst>
          </p:cNvPr>
          <p:cNvSpPr txBox="1"/>
          <p:nvPr/>
        </p:nvSpPr>
        <p:spPr>
          <a:xfrm>
            <a:off x="2775550" y="2941275"/>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ho made it?</a:t>
            </a:r>
            <a:endParaRPr sz="3600" b="0" i="0" u="none" strike="noStrike" cap="none" dirty="0">
              <a:solidFill>
                <a:schemeClr val="dk1"/>
              </a:solidFill>
              <a:latin typeface="Comic Sans MS"/>
              <a:ea typeface="Comic Sans MS"/>
              <a:cs typeface="Comic Sans MS"/>
              <a:sym typeface="Comic Sans MS"/>
            </a:endParaRPr>
          </a:p>
        </p:txBody>
      </p:sp>
      <p:sp>
        <p:nvSpPr>
          <p:cNvPr id="27" name="Google Shape;224;p11">
            <a:extLst>
              <a:ext uri="{FF2B5EF4-FFF2-40B4-BE49-F238E27FC236}">
                <a16:creationId xmlns:a16="http://schemas.microsoft.com/office/drawing/2014/main" id="{F66BC33A-2BB2-4089-A500-9AC7A49D5EED}"/>
              </a:ext>
            </a:extLst>
          </p:cNvPr>
          <p:cNvSpPr txBox="1"/>
          <p:nvPr/>
        </p:nvSpPr>
        <p:spPr>
          <a:xfrm>
            <a:off x="2821216" y="3798006"/>
            <a:ext cx="5174400" cy="702900"/>
          </a:xfrm>
          <a:prstGeom prst="rect">
            <a:avLst/>
          </a:prstGeom>
          <a:gradFill>
            <a:gsLst>
              <a:gs pos="0">
                <a:srgbClr val="DB0000"/>
              </a:gs>
              <a:gs pos="100000">
                <a:srgbClr val="540303"/>
              </a:gs>
            </a:gsLst>
            <a:lin ang="5400012"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dk1"/>
                </a:solidFill>
                <a:latin typeface="Comic Sans MS"/>
                <a:ea typeface="Comic Sans MS"/>
                <a:cs typeface="Comic Sans MS"/>
                <a:sym typeface="Comic Sans MS"/>
              </a:rPr>
              <a:t>here was it posted</a:t>
            </a:r>
            <a:endParaRPr sz="3600" b="0" i="0" u="none" strike="noStrike" cap="none" dirty="0">
              <a:solidFill>
                <a:schemeClr val="dk1"/>
              </a:solidFill>
              <a:latin typeface="Comic Sans MS"/>
              <a:ea typeface="Comic Sans MS"/>
              <a:cs typeface="Comic Sans MS"/>
              <a:sym typeface="Comic Sans MS"/>
            </a:endParaRPr>
          </a:p>
        </p:txBody>
      </p:sp>
      <p:sp>
        <p:nvSpPr>
          <p:cNvPr id="28" name="Google Shape;225;p11">
            <a:extLst>
              <a:ext uri="{FF2B5EF4-FFF2-40B4-BE49-F238E27FC236}">
                <a16:creationId xmlns:a16="http://schemas.microsoft.com/office/drawing/2014/main" id="{71FEFE7F-1E2A-4AA6-AAFE-453C5A352AF6}"/>
              </a:ext>
            </a:extLst>
          </p:cNvPr>
          <p:cNvSpPr txBox="1"/>
          <p:nvPr/>
        </p:nvSpPr>
        <p:spPr>
          <a:xfrm>
            <a:off x="2821216" y="4621487"/>
            <a:ext cx="5174400" cy="702900"/>
          </a:xfrm>
          <a:prstGeom prst="rect">
            <a:avLst/>
          </a:prstGeom>
          <a:gradFill>
            <a:gsLst>
              <a:gs pos="0">
                <a:srgbClr val="DB0000"/>
              </a:gs>
              <a:gs pos="100000">
                <a:srgbClr val="540303"/>
              </a:gs>
            </a:gsLst>
            <a:lin ang="5400012"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hen did they make it?</a:t>
            </a:r>
            <a:endParaRPr sz="3600" b="0" i="0" u="none" strike="noStrike" cap="none" dirty="0">
              <a:solidFill>
                <a:schemeClr val="dk1"/>
              </a:solidFill>
              <a:latin typeface="Comic Sans MS"/>
              <a:ea typeface="Comic Sans MS"/>
              <a:cs typeface="Comic Sans MS"/>
              <a:sym typeface="Comic Sans MS"/>
            </a:endParaRPr>
          </a:p>
        </p:txBody>
      </p:sp>
      <p:sp>
        <p:nvSpPr>
          <p:cNvPr id="29" name="Google Shape;228;p11">
            <a:extLst>
              <a:ext uri="{FF2B5EF4-FFF2-40B4-BE49-F238E27FC236}">
                <a16:creationId xmlns:a16="http://schemas.microsoft.com/office/drawing/2014/main" id="{9E6115EB-1050-420B-B1BD-3FF84AED8596}"/>
              </a:ext>
            </a:extLst>
          </p:cNvPr>
          <p:cNvSpPr/>
          <p:nvPr/>
        </p:nvSpPr>
        <p:spPr>
          <a:xfrm>
            <a:off x="5414121" y="2718381"/>
            <a:ext cx="3438000" cy="12177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0"/>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5" name="Google Shape;229;p11">
            <a:extLst>
              <a:ext uri="{FF2B5EF4-FFF2-40B4-BE49-F238E27FC236}">
                <a16:creationId xmlns:a16="http://schemas.microsoft.com/office/drawing/2014/main" id="{9B6DFAD8-0F1A-4790-A2FD-48697863A130}"/>
              </a:ext>
            </a:extLst>
          </p:cNvPr>
          <p:cNvSpPr txBox="1"/>
          <p:nvPr/>
        </p:nvSpPr>
        <p:spPr>
          <a:xfrm>
            <a:off x="203108" y="-71625"/>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dk1"/>
                </a:solidFill>
                <a:latin typeface="Comic Sans MS"/>
                <a:ea typeface="Comic Sans MS"/>
                <a:cs typeface="Comic Sans MS"/>
                <a:sym typeface="Comic Sans MS"/>
              </a:rPr>
              <a:t>Title: How do you know what to believe?</a:t>
            </a:r>
            <a:endParaRPr sz="3200" b="0" i="0" u="none" strike="noStrike" cap="none" dirty="0">
              <a:solidFill>
                <a:schemeClr val="dk1"/>
              </a:solidFill>
              <a:latin typeface="Comic Sans MS"/>
              <a:ea typeface="Comic Sans MS"/>
              <a:cs typeface="Comic Sans MS"/>
              <a:sym typeface="Comic Sans MS"/>
            </a:endParaRPr>
          </a:p>
        </p:txBody>
      </p:sp>
      <p:sp>
        <p:nvSpPr>
          <p:cNvPr id="6" name="Google Shape;219;p11">
            <a:extLst>
              <a:ext uri="{FF2B5EF4-FFF2-40B4-BE49-F238E27FC236}">
                <a16:creationId xmlns:a16="http://schemas.microsoft.com/office/drawing/2014/main" id="{53233B12-CEAC-45DA-A995-AAAED52A3A3A}"/>
              </a:ext>
            </a:extLst>
          </p:cNvPr>
          <p:cNvSpPr txBox="1"/>
          <p:nvPr/>
        </p:nvSpPr>
        <p:spPr>
          <a:xfrm>
            <a:off x="71920" y="3488956"/>
            <a:ext cx="8868988" cy="164557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000" b="1" i="0" u="sng" strike="noStrike" cap="none" dirty="0">
                <a:solidFill>
                  <a:schemeClr val="dk1"/>
                </a:solidFill>
                <a:latin typeface="Comic Sans MS"/>
                <a:ea typeface="Comic Sans MS"/>
                <a:cs typeface="Comic Sans MS"/>
                <a:sym typeface="Comic Sans MS"/>
              </a:rPr>
              <a:t>You see a </a:t>
            </a:r>
            <a:r>
              <a:rPr lang="en-GB" sz="2000" b="1" i="0" u="sng" strike="noStrike" cap="none" dirty="0" err="1">
                <a:solidFill>
                  <a:schemeClr val="dk1"/>
                </a:solidFill>
                <a:latin typeface="Comic Sans MS"/>
                <a:ea typeface="Comic Sans MS"/>
                <a:cs typeface="Comic Sans MS"/>
                <a:sym typeface="Comic Sans MS"/>
              </a:rPr>
              <a:t>youtube</a:t>
            </a:r>
            <a:r>
              <a:rPr lang="en-GB" sz="2000" b="1" i="0" u="sng" strike="noStrike" cap="none" dirty="0">
                <a:solidFill>
                  <a:schemeClr val="dk1"/>
                </a:solidFill>
                <a:latin typeface="Comic Sans MS"/>
                <a:ea typeface="Comic Sans MS"/>
                <a:cs typeface="Comic Sans MS"/>
                <a:sym typeface="Comic Sans MS"/>
              </a:rPr>
              <a:t> video from someone who states that they are suffering from COVID and are getting cured by gargling ice water and drinking ginger tea. They say that they definitely have the illness and have had a test to prove it. They say they will sell you the tea that made them better</a:t>
            </a:r>
            <a:endParaRPr sz="2000" b="0" i="0" u="none" strike="noStrike" cap="none" dirty="0">
              <a:solidFill>
                <a:schemeClr val="dk1"/>
              </a:solidFill>
              <a:latin typeface="Comic Sans MS"/>
              <a:ea typeface="Comic Sans MS"/>
              <a:cs typeface="Comic Sans MS"/>
              <a:sym typeface="Comic Sans MS"/>
            </a:endParaRPr>
          </a:p>
        </p:txBody>
      </p:sp>
      <p:pic>
        <p:nvPicPr>
          <p:cNvPr id="2" name="Picture 1">
            <a:extLst>
              <a:ext uri="{FF2B5EF4-FFF2-40B4-BE49-F238E27FC236}">
                <a16:creationId xmlns:a16="http://schemas.microsoft.com/office/drawing/2014/main" id="{3BC635C1-3666-4E85-943A-505720097BCF}"/>
              </a:ext>
            </a:extLst>
          </p:cNvPr>
          <p:cNvPicPr>
            <a:picLocks noChangeAspect="1"/>
          </p:cNvPicPr>
          <p:nvPr/>
        </p:nvPicPr>
        <p:blipFill rotWithShape="1">
          <a:blip r:embed="rId3"/>
          <a:srcRect l="5228" t="10568" r="32948" b="15524"/>
          <a:stretch/>
        </p:blipFill>
        <p:spPr>
          <a:xfrm>
            <a:off x="2227101" y="787503"/>
            <a:ext cx="4239423" cy="2640966"/>
          </a:xfrm>
          <a:prstGeom prst="rect">
            <a:avLst/>
          </a:prstGeom>
        </p:spPr>
      </p:pic>
      <p:pic>
        <p:nvPicPr>
          <p:cNvPr id="10" name="Picture 2" descr="Image result for 10 second timer">
            <a:extLst>
              <a:ext uri="{FF2B5EF4-FFF2-40B4-BE49-F238E27FC236}">
                <a16:creationId xmlns:a16="http://schemas.microsoft.com/office/drawing/2014/main" id="{41DF9DAD-11F0-4ABD-9FDB-2F70EE182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503" y="5195017"/>
            <a:ext cx="1156037" cy="124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1"/>
          <p:cNvSpPr txBox="1"/>
          <p:nvPr/>
        </p:nvSpPr>
        <p:spPr>
          <a:xfrm>
            <a:off x="0" y="5537771"/>
            <a:ext cx="9144000" cy="129895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000" b="1" i="0" u="sng" strike="noStrike" cap="none" dirty="0">
                <a:solidFill>
                  <a:schemeClr val="dk1"/>
                </a:solidFill>
                <a:latin typeface="Comic Sans MS"/>
                <a:ea typeface="Comic Sans MS"/>
                <a:cs typeface="Comic Sans MS"/>
                <a:sym typeface="Comic Sans MS"/>
              </a:rPr>
              <a:t>You don’t know this person. There is no way of knowing if they actually have COVID. They are sharing information to try and get you to buy something and there is no evidence apart from them saying so that it works. This is not trustworthy and someone trying to make money</a:t>
            </a:r>
            <a:endParaRPr sz="2000" b="0" i="0" u="none" strike="noStrike" cap="none" dirty="0">
              <a:solidFill>
                <a:schemeClr val="dk1"/>
              </a:solidFill>
              <a:latin typeface="Comic Sans MS"/>
              <a:ea typeface="Comic Sans MS"/>
              <a:cs typeface="Comic Sans MS"/>
              <a:sym typeface="Comic Sans MS"/>
            </a:endParaRPr>
          </a:p>
        </p:txBody>
      </p:sp>
      <p:cxnSp>
        <p:nvCxnSpPr>
          <p:cNvPr id="226" name="Google Shape;226;p11"/>
          <p:cNvCxnSpPr/>
          <p:nvPr/>
        </p:nvCxnSpPr>
        <p:spPr>
          <a:xfrm>
            <a:off x="1562075" y="905650"/>
            <a:ext cx="4476600" cy="340200"/>
          </a:xfrm>
          <a:prstGeom prst="straightConnector1">
            <a:avLst/>
          </a:prstGeom>
          <a:noFill/>
          <a:ln w="9525" cap="flat" cmpd="sng">
            <a:solidFill>
              <a:schemeClr val="dk2"/>
            </a:solidFill>
            <a:prstDash val="solid"/>
            <a:round/>
            <a:headEnd type="none" w="sm" len="sm"/>
            <a:tailEnd type="triangle" w="med" len="med"/>
          </a:ln>
        </p:spPr>
      </p:cxnSp>
      <p:sp>
        <p:nvSpPr>
          <p:cNvPr id="229" name="Google Shape;229;p11"/>
          <p:cNvSpPr txBox="1"/>
          <p:nvPr/>
        </p:nvSpPr>
        <p:spPr>
          <a:xfrm>
            <a:off x="203108" y="-71625"/>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Title</a:t>
            </a:r>
            <a:r>
              <a:rPr lang="en-GB" sz="3200" b="0" i="0" u="none" strike="noStrike" cap="none">
                <a:solidFill>
                  <a:schemeClr val="dk1"/>
                </a:solidFill>
                <a:latin typeface="Comic Sans MS"/>
                <a:ea typeface="Comic Sans MS"/>
                <a:cs typeface="Comic Sans MS"/>
                <a:sym typeface="Comic Sans MS"/>
              </a:rPr>
              <a:t>: How do you decide what you believe?</a:t>
            </a:r>
            <a:endParaRPr sz="3200" b="0" i="0" u="none" strike="noStrike" cap="none">
              <a:solidFill>
                <a:schemeClr val="dk1"/>
              </a:solidFill>
              <a:latin typeface="Comic Sans MS"/>
              <a:ea typeface="Comic Sans MS"/>
              <a:cs typeface="Comic Sans MS"/>
              <a:sym typeface="Comic Sans MS"/>
            </a:endParaRPr>
          </a:p>
        </p:txBody>
      </p:sp>
      <p:sp>
        <p:nvSpPr>
          <p:cNvPr id="23" name="Google Shape;220;p11">
            <a:extLst>
              <a:ext uri="{FF2B5EF4-FFF2-40B4-BE49-F238E27FC236}">
                <a16:creationId xmlns:a16="http://schemas.microsoft.com/office/drawing/2014/main" id="{79EDA539-D253-4F3B-9DDB-503D7914EB0E}"/>
              </a:ext>
            </a:extLst>
          </p:cNvPr>
          <p:cNvSpPr txBox="1"/>
          <p:nvPr/>
        </p:nvSpPr>
        <p:spPr>
          <a:xfrm>
            <a:off x="1844350" y="2941275"/>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4" name="Google Shape;221;p11">
            <a:extLst>
              <a:ext uri="{FF2B5EF4-FFF2-40B4-BE49-F238E27FC236}">
                <a16:creationId xmlns:a16="http://schemas.microsoft.com/office/drawing/2014/main" id="{7B546E8B-30DD-45D8-ABB4-F3409D9F8B68}"/>
              </a:ext>
            </a:extLst>
          </p:cNvPr>
          <p:cNvSpPr txBox="1"/>
          <p:nvPr/>
        </p:nvSpPr>
        <p:spPr>
          <a:xfrm>
            <a:off x="1844350" y="37672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5" name="Google Shape;222;p11">
            <a:extLst>
              <a:ext uri="{FF2B5EF4-FFF2-40B4-BE49-F238E27FC236}">
                <a16:creationId xmlns:a16="http://schemas.microsoft.com/office/drawing/2014/main" id="{4BD7C12D-B387-42F4-9376-FA6876C3CFE8}"/>
              </a:ext>
            </a:extLst>
          </p:cNvPr>
          <p:cNvSpPr txBox="1"/>
          <p:nvPr/>
        </p:nvSpPr>
        <p:spPr>
          <a:xfrm>
            <a:off x="1844350" y="4621487"/>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6" name="Google Shape;223;p11">
            <a:extLst>
              <a:ext uri="{FF2B5EF4-FFF2-40B4-BE49-F238E27FC236}">
                <a16:creationId xmlns:a16="http://schemas.microsoft.com/office/drawing/2014/main" id="{1BA70D0D-163A-4904-8EBD-E8CFD284688F}"/>
              </a:ext>
            </a:extLst>
          </p:cNvPr>
          <p:cNvSpPr txBox="1"/>
          <p:nvPr/>
        </p:nvSpPr>
        <p:spPr>
          <a:xfrm>
            <a:off x="2775550" y="2941275"/>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ho made it?</a:t>
            </a:r>
            <a:endParaRPr sz="3600" b="0" i="0" u="none" strike="noStrike" cap="none" dirty="0">
              <a:solidFill>
                <a:schemeClr val="dk1"/>
              </a:solidFill>
              <a:latin typeface="Comic Sans MS"/>
              <a:ea typeface="Comic Sans MS"/>
              <a:cs typeface="Comic Sans MS"/>
              <a:sym typeface="Comic Sans MS"/>
            </a:endParaRPr>
          </a:p>
        </p:txBody>
      </p:sp>
      <p:sp>
        <p:nvSpPr>
          <p:cNvPr id="27" name="Google Shape;224;p11">
            <a:extLst>
              <a:ext uri="{FF2B5EF4-FFF2-40B4-BE49-F238E27FC236}">
                <a16:creationId xmlns:a16="http://schemas.microsoft.com/office/drawing/2014/main" id="{F66BC33A-2BB2-4089-A500-9AC7A49D5EED}"/>
              </a:ext>
            </a:extLst>
          </p:cNvPr>
          <p:cNvSpPr txBox="1"/>
          <p:nvPr/>
        </p:nvSpPr>
        <p:spPr>
          <a:xfrm>
            <a:off x="2821216" y="3798006"/>
            <a:ext cx="5174400" cy="702900"/>
          </a:xfrm>
          <a:prstGeom prst="rect">
            <a:avLst/>
          </a:prstGeom>
          <a:gradFill>
            <a:gsLst>
              <a:gs pos="0">
                <a:srgbClr val="DB0000"/>
              </a:gs>
              <a:gs pos="100000">
                <a:srgbClr val="540303"/>
              </a:gs>
            </a:gsLst>
            <a:lin ang="5400012"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dk1"/>
                </a:solidFill>
                <a:latin typeface="Comic Sans MS"/>
                <a:ea typeface="Comic Sans MS"/>
                <a:cs typeface="Comic Sans MS"/>
                <a:sym typeface="Comic Sans MS"/>
              </a:rPr>
              <a:t>here was it posted</a:t>
            </a:r>
            <a:endParaRPr sz="3600" b="0" i="0" u="none" strike="noStrike" cap="none" dirty="0">
              <a:solidFill>
                <a:schemeClr val="dk1"/>
              </a:solidFill>
              <a:latin typeface="Comic Sans MS"/>
              <a:ea typeface="Comic Sans MS"/>
              <a:cs typeface="Comic Sans MS"/>
              <a:sym typeface="Comic Sans MS"/>
            </a:endParaRPr>
          </a:p>
        </p:txBody>
      </p:sp>
      <p:sp>
        <p:nvSpPr>
          <p:cNvPr id="28" name="Google Shape;225;p11">
            <a:extLst>
              <a:ext uri="{FF2B5EF4-FFF2-40B4-BE49-F238E27FC236}">
                <a16:creationId xmlns:a16="http://schemas.microsoft.com/office/drawing/2014/main" id="{71FEFE7F-1E2A-4AA6-AAFE-453C5A352AF6}"/>
              </a:ext>
            </a:extLst>
          </p:cNvPr>
          <p:cNvSpPr txBox="1"/>
          <p:nvPr/>
        </p:nvSpPr>
        <p:spPr>
          <a:xfrm>
            <a:off x="2821216" y="4621487"/>
            <a:ext cx="5174400" cy="702900"/>
          </a:xfrm>
          <a:prstGeom prst="rect">
            <a:avLst/>
          </a:prstGeom>
          <a:gradFill>
            <a:gsLst>
              <a:gs pos="0">
                <a:srgbClr val="DB0000"/>
              </a:gs>
              <a:gs pos="100000">
                <a:srgbClr val="540303"/>
              </a:gs>
            </a:gsLst>
            <a:lin ang="5400012"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hen did they make it?</a:t>
            </a:r>
            <a:endParaRPr sz="3600" b="0" i="0" u="none" strike="noStrike" cap="none" dirty="0">
              <a:solidFill>
                <a:schemeClr val="dk1"/>
              </a:solidFill>
              <a:latin typeface="Comic Sans MS"/>
              <a:ea typeface="Comic Sans MS"/>
              <a:cs typeface="Comic Sans MS"/>
              <a:sym typeface="Comic Sans MS"/>
            </a:endParaRPr>
          </a:p>
        </p:txBody>
      </p:sp>
      <p:sp>
        <p:nvSpPr>
          <p:cNvPr id="29" name="Google Shape;228;p11">
            <a:extLst>
              <a:ext uri="{FF2B5EF4-FFF2-40B4-BE49-F238E27FC236}">
                <a16:creationId xmlns:a16="http://schemas.microsoft.com/office/drawing/2014/main" id="{9E6115EB-1050-420B-B1BD-3FF84AED8596}"/>
              </a:ext>
            </a:extLst>
          </p:cNvPr>
          <p:cNvSpPr/>
          <p:nvPr/>
        </p:nvSpPr>
        <p:spPr>
          <a:xfrm>
            <a:off x="5414121" y="2718381"/>
            <a:ext cx="3438000" cy="12177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19;p11">
            <a:extLst>
              <a:ext uri="{FF2B5EF4-FFF2-40B4-BE49-F238E27FC236}">
                <a16:creationId xmlns:a16="http://schemas.microsoft.com/office/drawing/2014/main" id="{3A40C55B-271E-40F3-BAB3-D8FD047BF626}"/>
              </a:ext>
            </a:extLst>
          </p:cNvPr>
          <p:cNvSpPr txBox="1"/>
          <p:nvPr/>
        </p:nvSpPr>
        <p:spPr>
          <a:xfrm>
            <a:off x="203108" y="908194"/>
            <a:ext cx="8868988" cy="1656356"/>
          </a:xfrm>
          <a:prstGeom prst="rect">
            <a:avLst/>
          </a:prstGeom>
          <a:solidFill>
            <a:schemeClr val="accent2"/>
          </a:soli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000" b="1" i="0" u="sng" strike="noStrike" cap="none" dirty="0">
                <a:solidFill>
                  <a:schemeClr val="dk1"/>
                </a:solidFill>
                <a:latin typeface="Comic Sans MS"/>
                <a:ea typeface="Comic Sans MS"/>
                <a:cs typeface="Comic Sans MS"/>
                <a:sym typeface="Comic Sans MS"/>
              </a:rPr>
              <a:t>You see a </a:t>
            </a:r>
            <a:r>
              <a:rPr lang="en-GB" sz="2000" b="1" i="0" u="sng" strike="noStrike" cap="none" dirty="0" err="1">
                <a:solidFill>
                  <a:schemeClr val="dk1"/>
                </a:solidFill>
                <a:latin typeface="Comic Sans MS"/>
                <a:ea typeface="Comic Sans MS"/>
                <a:cs typeface="Comic Sans MS"/>
                <a:sym typeface="Comic Sans MS"/>
              </a:rPr>
              <a:t>youtube</a:t>
            </a:r>
            <a:r>
              <a:rPr lang="en-GB" sz="2000" b="1" i="0" u="sng" strike="noStrike" cap="none" dirty="0">
                <a:solidFill>
                  <a:schemeClr val="dk1"/>
                </a:solidFill>
                <a:latin typeface="Comic Sans MS"/>
                <a:ea typeface="Comic Sans MS"/>
                <a:cs typeface="Comic Sans MS"/>
                <a:sym typeface="Comic Sans MS"/>
              </a:rPr>
              <a:t> video of someone who states that they are suffering from COVID and are getting cured by gargling ice water and drinking ginger tea. They say that they definitely have the illness and have had a test to prove </a:t>
            </a:r>
            <a:r>
              <a:rPr lang="en-GB" sz="2000" b="1" i="0" u="sng" strike="noStrike" cap="none" dirty="0" err="1">
                <a:solidFill>
                  <a:schemeClr val="dk1"/>
                </a:solidFill>
                <a:latin typeface="Comic Sans MS"/>
                <a:ea typeface="Comic Sans MS"/>
                <a:cs typeface="Comic Sans MS"/>
                <a:sym typeface="Comic Sans MS"/>
              </a:rPr>
              <a:t>it.They</a:t>
            </a:r>
            <a:r>
              <a:rPr lang="en-GB" sz="2000" b="1" i="0" u="sng" strike="noStrike" cap="none" dirty="0">
                <a:solidFill>
                  <a:schemeClr val="dk1"/>
                </a:solidFill>
                <a:latin typeface="Comic Sans MS"/>
                <a:ea typeface="Comic Sans MS"/>
                <a:cs typeface="Comic Sans MS"/>
                <a:sym typeface="Comic Sans MS"/>
              </a:rPr>
              <a:t> are selling </a:t>
            </a:r>
            <a:r>
              <a:rPr lang="en-GB" sz="2000" b="1" u="sng" dirty="0">
                <a:solidFill>
                  <a:schemeClr val="dk1"/>
                </a:solidFill>
                <a:latin typeface="Comic Sans MS"/>
                <a:ea typeface="Comic Sans MS"/>
                <a:cs typeface="Comic Sans MS"/>
                <a:sym typeface="Comic Sans MS"/>
              </a:rPr>
              <a:t>the ginger tea</a:t>
            </a:r>
            <a:r>
              <a:rPr lang="en-GB" sz="2000" b="1" i="0" u="sng" strike="noStrike" cap="none" dirty="0">
                <a:solidFill>
                  <a:schemeClr val="dk1"/>
                </a:solidFill>
                <a:latin typeface="Comic Sans MS"/>
                <a:ea typeface="Comic Sans MS"/>
                <a:cs typeface="Comic Sans MS"/>
                <a:sym typeface="Comic Sans MS"/>
              </a:rPr>
              <a:t> product</a:t>
            </a:r>
            <a:endParaRPr sz="2000" b="0"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4389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0"/>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5" name="Google Shape;229;p11">
            <a:extLst>
              <a:ext uri="{FF2B5EF4-FFF2-40B4-BE49-F238E27FC236}">
                <a16:creationId xmlns:a16="http://schemas.microsoft.com/office/drawing/2014/main" id="{9B6DFAD8-0F1A-4790-A2FD-48697863A130}"/>
              </a:ext>
            </a:extLst>
          </p:cNvPr>
          <p:cNvSpPr txBox="1"/>
          <p:nvPr/>
        </p:nvSpPr>
        <p:spPr>
          <a:xfrm>
            <a:off x="203108" y="-71625"/>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dk1"/>
                </a:solidFill>
                <a:latin typeface="Comic Sans MS"/>
                <a:ea typeface="Comic Sans MS"/>
                <a:cs typeface="Comic Sans MS"/>
                <a:sym typeface="Comic Sans MS"/>
              </a:rPr>
              <a:t>Title: How do you know what to believe?</a:t>
            </a:r>
            <a:endParaRPr sz="3200" b="0" i="0" u="none" strike="noStrike" cap="none" dirty="0">
              <a:solidFill>
                <a:schemeClr val="dk1"/>
              </a:solidFill>
              <a:latin typeface="Comic Sans MS"/>
              <a:ea typeface="Comic Sans MS"/>
              <a:cs typeface="Comic Sans MS"/>
              <a:sym typeface="Comic Sans MS"/>
            </a:endParaRPr>
          </a:p>
        </p:txBody>
      </p:sp>
      <p:sp>
        <p:nvSpPr>
          <p:cNvPr id="6" name="Google Shape;219;p11">
            <a:extLst>
              <a:ext uri="{FF2B5EF4-FFF2-40B4-BE49-F238E27FC236}">
                <a16:creationId xmlns:a16="http://schemas.microsoft.com/office/drawing/2014/main" id="{53233B12-CEAC-45DA-A995-AAAED52A3A3A}"/>
              </a:ext>
            </a:extLst>
          </p:cNvPr>
          <p:cNvSpPr txBox="1"/>
          <p:nvPr/>
        </p:nvSpPr>
        <p:spPr>
          <a:xfrm>
            <a:off x="71920" y="3429000"/>
            <a:ext cx="8868988" cy="1222778"/>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000" b="0" i="0" u="none" strike="noStrike" cap="none" dirty="0">
                <a:solidFill>
                  <a:schemeClr val="dk1"/>
                </a:solidFill>
                <a:latin typeface="Comic Sans MS"/>
                <a:ea typeface="Comic Sans MS"/>
                <a:cs typeface="Comic Sans MS"/>
                <a:sym typeface="Comic Sans MS"/>
              </a:rPr>
              <a:t>You receive a text saying “I am a </a:t>
            </a:r>
            <a:r>
              <a:rPr lang="en-GB" sz="2000" b="0" i="0" u="none" strike="noStrike" cap="none" dirty="0" err="1">
                <a:solidFill>
                  <a:schemeClr val="dk1"/>
                </a:solidFill>
                <a:latin typeface="Comic Sans MS"/>
                <a:ea typeface="Comic Sans MS"/>
                <a:cs typeface="Comic Sans MS"/>
                <a:sym typeface="Comic Sans MS"/>
              </a:rPr>
              <a:t>Dr.</a:t>
            </a:r>
            <a:r>
              <a:rPr lang="en-GB" sz="2000" b="0" i="0" u="none" strike="noStrike" cap="none" dirty="0">
                <a:solidFill>
                  <a:schemeClr val="dk1"/>
                </a:solidFill>
                <a:latin typeface="Comic Sans MS"/>
                <a:ea typeface="Comic Sans MS"/>
                <a:cs typeface="Comic Sans MS"/>
                <a:sym typeface="Comic Sans MS"/>
              </a:rPr>
              <a:t> </a:t>
            </a:r>
            <a:r>
              <a:rPr lang="en-GB" sz="2000" b="0" i="0" u="none" strike="noStrike" cap="none" dirty="0" err="1">
                <a:solidFill>
                  <a:schemeClr val="dk1"/>
                </a:solidFill>
                <a:latin typeface="Comic Sans MS"/>
                <a:ea typeface="Comic Sans MS"/>
                <a:cs typeface="Comic Sans MS"/>
                <a:sym typeface="Comic Sans MS"/>
              </a:rPr>
              <a:t>Tedros</a:t>
            </a:r>
            <a:r>
              <a:rPr lang="en-GB" sz="2000" b="0" i="0" u="none" strike="noStrike" cap="none" dirty="0">
                <a:solidFill>
                  <a:schemeClr val="dk1"/>
                </a:solidFill>
                <a:latin typeface="Comic Sans MS"/>
                <a:ea typeface="Comic Sans MS"/>
                <a:cs typeface="Comic Sans MS"/>
                <a:sym typeface="Comic Sans MS"/>
              </a:rPr>
              <a:t> </a:t>
            </a:r>
            <a:r>
              <a:rPr lang="en-GB" sz="2000" b="0" i="0" u="none" strike="noStrike" cap="none" dirty="0" err="1">
                <a:solidFill>
                  <a:schemeClr val="dk1"/>
                </a:solidFill>
                <a:latin typeface="Comic Sans MS"/>
                <a:ea typeface="Comic Sans MS"/>
                <a:cs typeface="Comic Sans MS"/>
                <a:sym typeface="Comic Sans MS"/>
              </a:rPr>
              <a:t>Adhanon</a:t>
            </a:r>
            <a:r>
              <a:rPr lang="en-GB" sz="2000" b="0" i="0" u="none" strike="noStrike" cap="none" dirty="0">
                <a:solidFill>
                  <a:schemeClr val="dk1"/>
                </a:solidFill>
                <a:latin typeface="Comic Sans MS"/>
                <a:ea typeface="Comic Sans MS"/>
                <a:cs typeface="Comic Sans MS"/>
                <a:sym typeface="Comic Sans MS"/>
              </a:rPr>
              <a:t> from the World Health Organisation. These are my 10 ways to avoid COVID… The text then list 10 things to do”</a:t>
            </a:r>
            <a:endParaRPr sz="2000" b="0" i="0" u="none" strike="noStrike" cap="none" dirty="0">
              <a:solidFill>
                <a:schemeClr val="dk1"/>
              </a:solidFill>
              <a:latin typeface="Comic Sans MS"/>
              <a:ea typeface="Comic Sans MS"/>
              <a:cs typeface="Comic Sans MS"/>
              <a:sym typeface="Comic Sans MS"/>
            </a:endParaRPr>
          </a:p>
        </p:txBody>
      </p:sp>
      <p:pic>
        <p:nvPicPr>
          <p:cNvPr id="8" name="Picture 2" descr="Image result for 10 second timer">
            <a:extLst>
              <a:ext uri="{FF2B5EF4-FFF2-40B4-BE49-F238E27FC236}">
                <a16:creationId xmlns:a16="http://schemas.microsoft.com/office/drawing/2014/main" id="{F6B7204B-BCE0-4EDB-B8BC-4EFE02329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658" y="4741148"/>
            <a:ext cx="1525512" cy="1645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ead of the world health organisation">
            <a:extLst>
              <a:ext uri="{FF2B5EF4-FFF2-40B4-BE49-F238E27FC236}">
                <a16:creationId xmlns:a16="http://schemas.microsoft.com/office/drawing/2014/main" id="{90505D48-6122-4C92-B381-86E00E68B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864" y="1055826"/>
            <a:ext cx="2705100" cy="218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4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1"/>
          <p:cNvSpPr txBox="1"/>
          <p:nvPr/>
        </p:nvSpPr>
        <p:spPr>
          <a:xfrm>
            <a:off x="0" y="5537771"/>
            <a:ext cx="9144000" cy="129895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lvl="0">
              <a:buSzPts val="1400"/>
            </a:pPr>
            <a:r>
              <a:rPr lang="en-GB" sz="2000" dirty="0" err="1">
                <a:solidFill>
                  <a:schemeClr val="dk1"/>
                </a:solidFill>
                <a:latin typeface="Comic Sans MS"/>
                <a:ea typeface="Comic Sans MS"/>
                <a:cs typeface="Comic Sans MS"/>
                <a:sym typeface="Comic Sans MS"/>
              </a:rPr>
              <a:t>Dr.</a:t>
            </a:r>
            <a:r>
              <a:rPr lang="en-GB" sz="2000" dirty="0">
                <a:solidFill>
                  <a:schemeClr val="dk1"/>
                </a:solidFill>
                <a:latin typeface="Comic Sans MS"/>
                <a:ea typeface="Comic Sans MS"/>
                <a:cs typeface="Comic Sans MS"/>
                <a:sym typeface="Comic Sans MS"/>
              </a:rPr>
              <a:t> </a:t>
            </a:r>
            <a:r>
              <a:rPr lang="en-GB" sz="2000" dirty="0" err="1">
                <a:solidFill>
                  <a:schemeClr val="dk1"/>
                </a:solidFill>
                <a:latin typeface="Comic Sans MS"/>
                <a:ea typeface="Comic Sans MS"/>
                <a:cs typeface="Comic Sans MS"/>
                <a:sym typeface="Comic Sans MS"/>
              </a:rPr>
              <a:t>Tedros</a:t>
            </a:r>
            <a:r>
              <a:rPr lang="en-GB" sz="2000" dirty="0">
                <a:solidFill>
                  <a:schemeClr val="dk1"/>
                </a:solidFill>
                <a:latin typeface="Comic Sans MS"/>
                <a:ea typeface="Comic Sans MS"/>
                <a:cs typeface="Comic Sans MS"/>
                <a:sym typeface="Comic Sans MS"/>
              </a:rPr>
              <a:t> </a:t>
            </a:r>
            <a:r>
              <a:rPr lang="en-GB" sz="2000" dirty="0" err="1">
                <a:solidFill>
                  <a:schemeClr val="dk1"/>
                </a:solidFill>
                <a:latin typeface="Comic Sans MS"/>
                <a:ea typeface="Comic Sans MS"/>
                <a:cs typeface="Comic Sans MS"/>
                <a:sym typeface="Comic Sans MS"/>
              </a:rPr>
              <a:t>Adhanon</a:t>
            </a:r>
            <a:r>
              <a:rPr lang="en-GB" sz="2000" dirty="0">
                <a:solidFill>
                  <a:schemeClr val="dk1"/>
                </a:solidFill>
                <a:latin typeface="Comic Sans MS"/>
                <a:ea typeface="Comic Sans MS"/>
                <a:cs typeface="Comic Sans MS"/>
                <a:sym typeface="Comic Sans MS"/>
              </a:rPr>
              <a:t> is the Head of the World Health Organisation so has a good knowledge of COVID but it is not possible to know if it is really him over a text and reliable medical information should link to a hospital, university or government site- a text by itself is not a reliable source.</a:t>
            </a:r>
            <a:endParaRPr sz="2000" b="0" i="0" u="none" strike="noStrike" cap="none" dirty="0">
              <a:solidFill>
                <a:schemeClr val="dk1"/>
              </a:solidFill>
              <a:latin typeface="Comic Sans MS"/>
              <a:ea typeface="Comic Sans MS"/>
              <a:cs typeface="Comic Sans MS"/>
              <a:sym typeface="Comic Sans MS"/>
            </a:endParaRPr>
          </a:p>
        </p:txBody>
      </p:sp>
      <p:sp>
        <p:nvSpPr>
          <p:cNvPr id="229" name="Google Shape;229;p11"/>
          <p:cNvSpPr txBox="1"/>
          <p:nvPr/>
        </p:nvSpPr>
        <p:spPr>
          <a:xfrm>
            <a:off x="203108" y="-71625"/>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Title</a:t>
            </a:r>
            <a:r>
              <a:rPr lang="en-GB" sz="3200" b="0" i="0" u="none" strike="noStrike" cap="none">
                <a:solidFill>
                  <a:schemeClr val="dk1"/>
                </a:solidFill>
                <a:latin typeface="Comic Sans MS"/>
                <a:ea typeface="Comic Sans MS"/>
                <a:cs typeface="Comic Sans MS"/>
                <a:sym typeface="Comic Sans MS"/>
              </a:rPr>
              <a:t>: How do you decide what you believe?</a:t>
            </a:r>
            <a:endParaRPr sz="3200" b="0" i="0" u="none" strike="noStrike" cap="none">
              <a:solidFill>
                <a:schemeClr val="dk1"/>
              </a:solidFill>
              <a:latin typeface="Comic Sans MS"/>
              <a:ea typeface="Comic Sans MS"/>
              <a:cs typeface="Comic Sans MS"/>
              <a:sym typeface="Comic Sans MS"/>
            </a:endParaRPr>
          </a:p>
        </p:txBody>
      </p:sp>
      <p:sp>
        <p:nvSpPr>
          <p:cNvPr id="23" name="Google Shape;220;p11">
            <a:extLst>
              <a:ext uri="{FF2B5EF4-FFF2-40B4-BE49-F238E27FC236}">
                <a16:creationId xmlns:a16="http://schemas.microsoft.com/office/drawing/2014/main" id="{79EDA539-D253-4F3B-9DDB-503D7914EB0E}"/>
              </a:ext>
            </a:extLst>
          </p:cNvPr>
          <p:cNvSpPr txBox="1"/>
          <p:nvPr/>
        </p:nvSpPr>
        <p:spPr>
          <a:xfrm>
            <a:off x="1844350" y="2941275"/>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4" name="Google Shape;221;p11">
            <a:extLst>
              <a:ext uri="{FF2B5EF4-FFF2-40B4-BE49-F238E27FC236}">
                <a16:creationId xmlns:a16="http://schemas.microsoft.com/office/drawing/2014/main" id="{7B546E8B-30DD-45D8-ABB4-F3409D9F8B68}"/>
              </a:ext>
            </a:extLst>
          </p:cNvPr>
          <p:cNvSpPr txBox="1"/>
          <p:nvPr/>
        </p:nvSpPr>
        <p:spPr>
          <a:xfrm>
            <a:off x="1844350" y="37672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5" name="Google Shape;222;p11">
            <a:extLst>
              <a:ext uri="{FF2B5EF4-FFF2-40B4-BE49-F238E27FC236}">
                <a16:creationId xmlns:a16="http://schemas.microsoft.com/office/drawing/2014/main" id="{4BD7C12D-B387-42F4-9376-FA6876C3CFE8}"/>
              </a:ext>
            </a:extLst>
          </p:cNvPr>
          <p:cNvSpPr txBox="1"/>
          <p:nvPr/>
        </p:nvSpPr>
        <p:spPr>
          <a:xfrm>
            <a:off x="1844350" y="4621487"/>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6" name="Google Shape;223;p11">
            <a:extLst>
              <a:ext uri="{FF2B5EF4-FFF2-40B4-BE49-F238E27FC236}">
                <a16:creationId xmlns:a16="http://schemas.microsoft.com/office/drawing/2014/main" id="{1BA70D0D-163A-4904-8EBD-E8CFD284688F}"/>
              </a:ext>
            </a:extLst>
          </p:cNvPr>
          <p:cNvSpPr txBox="1"/>
          <p:nvPr/>
        </p:nvSpPr>
        <p:spPr>
          <a:xfrm>
            <a:off x="2775550" y="2941275"/>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ho made it?</a:t>
            </a:r>
            <a:endParaRPr sz="3600" b="0" i="0" u="none" strike="noStrike" cap="none" dirty="0">
              <a:solidFill>
                <a:schemeClr val="dk1"/>
              </a:solidFill>
              <a:latin typeface="Comic Sans MS"/>
              <a:ea typeface="Comic Sans MS"/>
              <a:cs typeface="Comic Sans MS"/>
              <a:sym typeface="Comic Sans MS"/>
            </a:endParaRPr>
          </a:p>
        </p:txBody>
      </p:sp>
      <p:sp>
        <p:nvSpPr>
          <p:cNvPr id="28" name="Google Shape;225;p11">
            <a:extLst>
              <a:ext uri="{FF2B5EF4-FFF2-40B4-BE49-F238E27FC236}">
                <a16:creationId xmlns:a16="http://schemas.microsoft.com/office/drawing/2014/main" id="{71FEFE7F-1E2A-4AA6-AAFE-453C5A352AF6}"/>
              </a:ext>
            </a:extLst>
          </p:cNvPr>
          <p:cNvSpPr txBox="1"/>
          <p:nvPr/>
        </p:nvSpPr>
        <p:spPr>
          <a:xfrm>
            <a:off x="2821216" y="4621487"/>
            <a:ext cx="5174400" cy="702900"/>
          </a:xfrm>
          <a:prstGeom prst="rect">
            <a:avLst/>
          </a:prstGeom>
          <a:gradFill>
            <a:gsLst>
              <a:gs pos="0">
                <a:srgbClr val="DB0000"/>
              </a:gs>
              <a:gs pos="100000">
                <a:srgbClr val="540303"/>
              </a:gs>
            </a:gsLst>
            <a:lin ang="5400012"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hen did they make it?</a:t>
            </a:r>
            <a:endParaRPr sz="3600" b="0" i="0" u="none" strike="noStrike" cap="none" dirty="0">
              <a:solidFill>
                <a:schemeClr val="dk1"/>
              </a:solidFill>
              <a:latin typeface="Comic Sans MS"/>
              <a:ea typeface="Comic Sans MS"/>
              <a:cs typeface="Comic Sans MS"/>
              <a:sym typeface="Comic Sans MS"/>
            </a:endParaRPr>
          </a:p>
        </p:txBody>
      </p:sp>
      <p:sp>
        <p:nvSpPr>
          <p:cNvPr id="13" name="Google Shape;238;p12">
            <a:extLst>
              <a:ext uri="{FF2B5EF4-FFF2-40B4-BE49-F238E27FC236}">
                <a16:creationId xmlns:a16="http://schemas.microsoft.com/office/drawing/2014/main" id="{26CD648A-213E-426D-8D51-E0767C904EEA}"/>
              </a:ext>
            </a:extLst>
          </p:cNvPr>
          <p:cNvSpPr txBox="1"/>
          <p:nvPr/>
        </p:nvSpPr>
        <p:spPr>
          <a:xfrm>
            <a:off x="2821216" y="3761557"/>
            <a:ext cx="5128734" cy="859929"/>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rgbClr val="0B0080"/>
                </a:solidFill>
                <a:latin typeface="Comic Sans MS"/>
                <a:ea typeface="Comic Sans MS"/>
                <a:cs typeface="Comic Sans MS"/>
                <a:sym typeface="Comic Sans MS"/>
              </a:rPr>
              <a:t>h</a:t>
            </a:r>
            <a:r>
              <a:rPr lang="en-GB" sz="3600" b="1" i="0" u="sng" strike="noStrike" cap="none" dirty="0">
                <a:solidFill>
                  <a:srgbClr val="0B0080"/>
                </a:solidFill>
                <a:latin typeface="Comic Sans MS"/>
                <a:ea typeface="Comic Sans MS"/>
                <a:cs typeface="Comic Sans MS"/>
                <a:sym typeface="Comic Sans MS"/>
              </a:rPr>
              <a:t>ere was it posted?</a:t>
            </a:r>
            <a:endParaRPr sz="3600" b="0" i="0" u="none" strike="noStrike" cap="none" dirty="0">
              <a:solidFill>
                <a:srgbClr val="0B0080"/>
              </a:solidFill>
              <a:latin typeface="Comic Sans MS"/>
              <a:ea typeface="Comic Sans MS"/>
              <a:cs typeface="Comic Sans MS"/>
              <a:sym typeface="Comic Sans MS"/>
            </a:endParaRPr>
          </a:p>
        </p:txBody>
      </p:sp>
      <p:sp>
        <p:nvSpPr>
          <p:cNvPr id="14" name="Google Shape;228;p11">
            <a:extLst>
              <a:ext uri="{FF2B5EF4-FFF2-40B4-BE49-F238E27FC236}">
                <a16:creationId xmlns:a16="http://schemas.microsoft.com/office/drawing/2014/main" id="{65B6D4F0-1F20-4B38-A14D-E942B2D97829}"/>
              </a:ext>
            </a:extLst>
          </p:cNvPr>
          <p:cNvSpPr/>
          <p:nvPr/>
        </p:nvSpPr>
        <p:spPr>
          <a:xfrm>
            <a:off x="5706000" y="3528865"/>
            <a:ext cx="3438000" cy="12177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 name="Picture 2" descr="Image result for head of the world health organisation">
            <a:extLst>
              <a:ext uri="{FF2B5EF4-FFF2-40B4-BE49-F238E27FC236}">
                <a16:creationId xmlns:a16="http://schemas.microsoft.com/office/drawing/2014/main" id="{4BA89F4B-5A91-4AAF-BC62-DA2D61961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880" y="859905"/>
            <a:ext cx="2270891" cy="18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0"/>
          <p:cNvSpPr txBox="1"/>
          <p:nvPr/>
        </p:nvSpPr>
        <p:spPr>
          <a:xfrm>
            <a:off x="0" y="5681610"/>
            <a:ext cx="9144000" cy="1155116"/>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Comic Sans MS"/>
                <a:ea typeface="Comic Sans MS"/>
                <a:cs typeface="Comic Sans MS"/>
                <a:sym typeface="Comic Sans MS"/>
              </a:rPr>
              <a:t>This is a map of cases from the Uni</a:t>
            </a:r>
            <a:endParaRPr sz="1400" b="0" i="0" u="none" strike="noStrike" cap="none" dirty="0">
              <a:solidFill>
                <a:schemeClr val="dk1"/>
              </a:solidFill>
              <a:latin typeface="Comic Sans MS"/>
              <a:ea typeface="Comic Sans MS"/>
              <a:cs typeface="Comic Sans MS"/>
              <a:sym typeface="Comic Sans MS"/>
            </a:endParaRPr>
          </a:p>
        </p:txBody>
      </p:sp>
      <p:sp>
        <p:nvSpPr>
          <p:cNvPr id="213" name="Google Shape;213;p10"/>
          <p:cNvSpPr txBox="1"/>
          <p:nvPr/>
        </p:nvSpPr>
        <p:spPr>
          <a:xfrm>
            <a:off x="203108" y="194250"/>
            <a:ext cx="8737800" cy="974218"/>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omic Sans MS"/>
                <a:ea typeface="Comic Sans MS"/>
                <a:cs typeface="Comic Sans MS"/>
                <a:sym typeface="Comic Sans MS"/>
              </a:rPr>
              <a:t>Title</a:t>
            </a:r>
            <a:r>
              <a:rPr lang="en-GB" sz="3200" b="0" i="0" u="none" strike="noStrike" cap="none" dirty="0">
                <a:solidFill>
                  <a:schemeClr val="dk1"/>
                </a:solidFill>
                <a:latin typeface="Comic Sans MS"/>
                <a:ea typeface="Comic Sans MS"/>
                <a:cs typeface="Comic Sans MS"/>
                <a:sym typeface="Comic Sans MS"/>
              </a:rPr>
              <a:t>: </a:t>
            </a:r>
            <a:r>
              <a:rPr lang="en-GB" sz="3200" dirty="0">
                <a:solidFill>
                  <a:schemeClr val="dk1"/>
                </a:solidFill>
                <a:latin typeface="Comic Sans MS"/>
                <a:ea typeface="Comic Sans MS"/>
                <a:cs typeface="Comic Sans MS"/>
                <a:sym typeface="Comic Sans MS"/>
              </a:rPr>
              <a:t>Would you share this map of COVID cases from around the world?</a:t>
            </a:r>
            <a:r>
              <a:rPr lang="en-GB" sz="3200" b="0" i="0" u="none" strike="noStrike" cap="none" dirty="0">
                <a:solidFill>
                  <a:schemeClr val="dk1"/>
                </a:solidFill>
                <a:latin typeface="Comic Sans MS"/>
                <a:ea typeface="Comic Sans MS"/>
                <a:cs typeface="Comic Sans MS"/>
                <a:sym typeface="Comic Sans MS"/>
              </a:rPr>
              <a:t>?</a:t>
            </a:r>
            <a:endParaRPr sz="3200" b="0" i="0" u="none" strike="noStrike" cap="none" dirty="0">
              <a:solidFill>
                <a:schemeClr val="dk1"/>
              </a:solidFill>
              <a:latin typeface="Comic Sans MS"/>
              <a:ea typeface="Comic Sans MS"/>
              <a:cs typeface="Comic Sans MS"/>
              <a:sym typeface="Comic Sans MS"/>
            </a:endParaRPr>
          </a:p>
        </p:txBody>
      </p:sp>
      <p:pic>
        <p:nvPicPr>
          <p:cNvPr id="8" name="Picture 7">
            <a:extLst>
              <a:ext uri="{FF2B5EF4-FFF2-40B4-BE49-F238E27FC236}">
                <a16:creationId xmlns:a16="http://schemas.microsoft.com/office/drawing/2014/main" id="{DA74D66A-1B92-4866-B8F9-3EB30CC22E20}"/>
              </a:ext>
            </a:extLst>
          </p:cNvPr>
          <p:cNvPicPr>
            <a:picLocks noChangeAspect="1"/>
          </p:cNvPicPr>
          <p:nvPr/>
        </p:nvPicPr>
        <p:blipFill rotWithShape="1">
          <a:blip r:embed="rId3"/>
          <a:srcRect t="5355"/>
          <a:stretch/>
        </p:blipFill>
        <p:spPr>
          <a:xfrm>
            <a:off x="203108" y="1332854"/>
            <a:ext cx="8599454" cy="4578182"/>
          </a:xfrm>
          <a:prstGeom prst="rect">
            <a:avLst/>
          </a:prstGeom>
        </p:spPr>
      </p:pic>
      <p:sp>
        <p:nvSpPr>
          <p:cNvPr id="9" name="Google Shape;211;p10">
            <a:extLst>
              <a:ext uri="{FF2B5EF4-FFF2-40B4-BE49-F238E27FC236}">
                <a16:creationId xmlns:a16="http://schemas.microsoft.com/office/drawing/2014/main" id="{0CE40303-4D60-4642-8D65-72B70081053D}"/>
              </a:ext>
            </a:extLst>
          </p:cNvPr>
          <p:cNvSpPr txBox="1"/>
          <p:nvPr/>
        </p:nvSpPr>
        <p:spPr>
          <a:xfrm>
            <a:off x="0" y="5681610"/>
            <a:ext cx="9144000" cy="1155116"/>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chemeClr val="dk1"/>
                </a:solidFill>
                <a:latin typeface="Comic Sans MS"/>
                <a:ea typeface="Comic Sans MS"/>
                <a:cs typeface="Comic Sans MS"/>
                <a:sym typeface="Comic Sans MS"/>
              </a:rPr>
              <a:t>This is a map of cases around the world from John Hopkins’ University Medical School. It is updated everyday based on information from hospitals and governments around the world. It is found on the official university website.</a:t>
            </a:r>
            <a:endParaRPr sz="1800" b="0"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23972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1"/>
          <p:cNvSpPr txBox="1"/>
          <p:nvPr/>
        </p:nvSpPr>
        <p:spPr>
          <a:xfrm>
            <a:off x="0" y="5537771"/>
            <a:ext cx="9144000" cy="129895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lvl="0">
              <a:buSzPts val="1400"/>
            </a:pPr>
            <a:r>
              <a:rPr lang="en-GB" sz="2000" b="0" i="0" u="none" strike="noStrike" cap="none" dirty="0">
                <a:solidFill>
                  <a:schemeClr val="dk1"/>
                </a:solidFill>
                <a:latin typeface="Comic Sans MS"/>
                <a:ea typeface="Comic Sans MS"/>
                <a:cs typeface="Comic Sans MS"/>
                <a:sym typeface="Comic Sans MS"/>
                <a:hlinkClick r:id="rId3"/>
              </a:rPr>
              <a:t>WWW.-</a:t>
            </a:r>
            <a:r>
              <a:rPr lang="en-GB" sz="2000" b="0" i="0" u="none" strike="noStrike" cap="none" dirty="0">
                <a:solidFill>
                  <a:schemeClr val="dk1"/>
                </a:solidFill>
                <a:latin typeface="Comic Sans MS"/>
                <a:ea typeface="Comic Sans MS"/>
                <a:cs typeface="Comic Sans MS"/>
                <a:sym typeface="Comic Sans MS"/>
              </a:rPr>
              <a:t> We know where it is from and it is posted on an official website from a research university. The information is also up to date. Remember as information is being changed daily, it is important to check if the information that you are reading is new or a few weeks old.</a:t>
            </a:r>
            <a:endParaRPr sz="2000" b="0" i="0" u="none" strike="noStrike" cap="none" dirty="0">
              <a:solidFill>
                <a:schemeClr val="dk1"/>
              </a:solidFill>
              <a:latin typeface="Comic Sans MS"/>
              <a:ea typeface="Comic Sans MS"/>
              <a:cs typeface="Comic Sans MS"/>
              <a:sym typeface="Comic Sans MS"/>
            </a:endParaRPr>
          </a:p>
        </p:txBody>
      </p:sp>
      <p:sp>
        <p:nvSpPr>
          <p:cNvPr id="229" name="Google Shape;229;p11"/>
          <p:cNvSpPr txBox="1"/>
          <p:nvPr/>
        </p:nvSpPr>
        <p:spPr>
          <a:xfrm>
            <a:off x="203108" y="-71625"/>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Title</a:t>
            </a:r>
            <a:r>
              <a:rPr lang="en-GB" sz="3200" b="0" i="0" u="none" strike="noStrike" cap="none">
                <a:solidFill>
                  <a:schemeClr val="dk1"/>
                </a:solidFill>
                <a:latin typeface="Comic Sans MS"/>
                <a:ea typeface="Comic Sans MS"/>
                <a:cs typeface="Comic Sans MS"/>
                <a:sym typeface="Comic Sans MS"/>
              </a:rPr>
              <a:t>: How do you decide what you believe?</a:t>
            </a:r>
            <a:endParaRPr sz="3200" b="0" i="0" u="none" strike="noStrike" cap="none">
              <a:solidFill>
                <a:schemeClr val="dk1"/>
              </a:solidFill>
              <a:latin typeface="Comic Sans MS"/>
              <a:ea typeface="Comic Sans MS"/>
              <a:cs typeface="Comic Sans MS"/>
              <a:sym typeface="Comic Sans MS"/>
            </a:endParaRPr>
          </a:p>
        </p:txBody>
      </p:sp>
      <p:sp>
        <p:nvSpPr>
          <p:cNvPr id="23" name="Google Shape;220;p11">
            <a:extLst>
              <a:ext uri="{FF2B5EF4-FFF2-40B4-BE49-F238E27FC236}">
                <a16:creationId xmlns:a16="http://schemas.microsoft.com/office/drawing/2014/main" id="{79EDA539-D253-4F3B-9DDB-503D7914EB0E}"/>
              </a:ext>
            </a:extLst>
          </p:cNvPr>
          <p:cNvSpPr txBox="1"/>
          <p:nvPr/>
        </p:nvSpPr>
        <p:spPr>
          <a:xfrm>
            <a:off x="82193" y="975752"/>
            <a:ext cx="931200" cy="116104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4" name="Google Shape;221;p11">
            <a:extLst>
              <a:ext uri="{FF2B5EF4-FFF2-40B4-BE49-F238E27FC236}">
                <a16:creationId xmlns:a16="http://schemas.microsoft.com/office/drawing/2014/main" id="{7B546E8B-30DD-45D8-ABB4-F3409D9F8B68}"/>
              </a:ext>
            </a:extLst>
          </p:cNvPr>
          <p:cNvSpPr txBox="1"/>
          <p:nvPr/>
        </p:nvSpPr>
        <p:spPr>
          <a:xfrm>
            <a:off x="32350" y="2576548"/>
            <a:ext cx="931200" cy="1298954"/>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5" name="Google Shape;222;p11">
            <a:extLst>
              <a:ext uri="{FF2B5EF4-FFF2-40B4-BE49-F238E27FC236}">
                <a16:creationId xmlns:a16="http://schemas.microsoft.com/office/drawing/2014/main" id="{4BD7C12D-B387-42F4-9376-FA6876C3CFE8}"/>
              </a:ext>
            </a:extLst>
          </p:cNvPr>
          <p:cNvSpPr txBox="1"/>
          <p:nvPr/>
        </p:nvSpPr>
        <p:spPr>
          <a:xfrm>
            <a:off x="32350" y="4189513"/>
            <a:ext cx="931199" cy="1134873"/>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6" name="Google Shape;223;p11">
            <a:extLst>
              <a:ext uri="{FF2B5EF4-FFF2-40B4-BE49-F238E27FC236}">
                <a16:creationId xmlns:a16="http://schemas.microsoft.com/office/drawing/2014/main" id="{1BA70D0D-163A-4904-8EBD-E8CFD284688F}"/>
              </a:ext>
            </a:extLst>
          </p:cNvPr>
          <p:cNvSpPr txBox="1"/>
          <p:nvPr/>
        </p:nvSpPr>
        <p:spPr>
          <a:xfrm>
            <a:off x="1013393" y="1013353"/>
            <a:ext cx="8009708" cy="112344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ho made it? </a:t>
            </a:r>
            <a:r>
              <a:rPr lang="en-GB" sz="3600" b="1" u="sng" dirty="0">
                <a:solidFill>
                  <a:srgbClr val="FF0000"/>
                </a:solidFill>
                <a:latin typeface="Comic Sans MS"/>
                <a:ea typeface="Comic Sans MS"/>
                <a:cs typeface="Comic Sans MS"/>
                <a:sym typeface="Comic Sans MS"/>
              </a:rPr>
              <a:t>John Hopkins University Research </a:t>
            </a:r>
            <a:r>
              <a:rPr lang="en-GB" sz="3600" b="1" u="sng" dirty="0" err="1">
                <a:solidFill>
                  <a:srgbClr val="FF0000"/>
                </a:solidFill>
                <a:latin typeface="Comic Sans MS"/>
                <a:ea typeface="Comic Sans MS"/>
                <a:cs typeface="Comic Sans MS"/>
                <a:sym typeface="Comic Sans MS"/>
              </a:rPr>
              <a:t>Center</a:t>
            </a:r>
            <a:endParaRPr sz="3600" b="0" i="0" u="none" strike="noStrike" cap="none" dirty="0">
              <a:solidFill>
                <a:srgbClr val="FF0000"/>
              </a:solidFill>
              <a:latin typeface="Comic Sans MS"/>
              <a:ea typeface="Comic Sans MS"/>
              <a:cs typeface="Comic Sans MS"/>
              <a:sym typeface="Comic Sans MS"/>
            </a:endParaRPr>
          </a:p>
        </p:txBody>
      </p:sp>
      <p:sp>
        <p:nvSpPr>
          <p:cNvPr id="13" name="Google Shape;238;p12">
            <a:extLst>
              <a:ext uri="{FF2B5EF4-FFF2-40B4-BE49-F238E27FC236}">
                <a16:creationId xmlns:a16="http://schemas.microsoft.com/office/drawing/2014/main" id="{26CD648A-213E-426D-8D51-E0767C904EEA}"/>
              </a:ext>
            </a:extLst>
          </p:cNvPr>
          <p:cNvSpPr txBox="1"/>
          <p:nvPr/>
        </p:nvSpPr>
        <p:spPr>
          <a:xfrm>
            <a:off x="963549" y="2594183"/>
            <a:ext cx="8059551" cy="1261899"/>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tx1"/>
                </a:solidFill>
                <a:latin typeface="Comic Sans MS"/>
                <a:ea typeface="Comic Sans MS"/>
                <a:cs typeface="Comic Sans MS"/>
                <a:sym typeface="Comic Sans MS"/>
              </a:rPr>
              <a:t>h</a:t>
            </a:r>
            <a:r>
              <a:rPr lang="en-GB" sz="3600" b="1" i="0" u="sng" strike="noStrike" cap="none" dirty="0">
                <a:solidFill>
                  <a:schemeClr val="tx1"/>
                </a:solidFill>
                <a:latin typeface="Comic Sans MS"/>
                <a:ea typeface="Comic Sans MS"/>
                <a:cs typeface="Comic Sans MS"/>
                <a:sym typeface="Comic Sans MS"/>
              </a:rPr>
              <a:t>ere was it posted? </a:t>
            </a:r>
            <a:r>
              <a:rPr lang="en-GB" sz="3600" b="1" i="0" u="sng" strike="noStrike" cap="none" dirty="0">
                <a:solidFill>
                  <a:srgbClr val="FF0000"/>
                </a:solidFill>
                <a:latin typeface="Comic Sans MS"/>
                <a:ea typeface="Comic Sans MS"/>
                <a:cs typeface="Comic Sans MS"/>
                <a:sym typeface="Comic Sans MS"/>
              </a:rPr>
              <a:t>The official university website</a:t>
            </a:r>
            <a:endParaRPr sz="3600" b="0" i="0" u="none" strike="noStrike" cap="none" dirty="0">
              <a:solidFill>
                <a:srgbClr val="FF0000"/>
              </a:solidFill>
              <a:latin typeface="Comic Sans MS"/>
              <a:ea typeface="Comic Sans MS"/>
              <a:cs typeface="Comic Sans MS"/>
              <a:sym typeface="Comic Sans MS"/>
            </a:endParaRPr>
          </a:p>
        </p:txBody>
      </p:sp>
      <p:sp>
        <p:nvSpPr>
          <p:cNvPr id="12" name="Google Shape;238;p12">
            <a:extLst>
              <a:ext uri="{FF2B5EF4-FFF2-40B4-BE49-F238E27FC236}">
                <a16:creationId xmlns:a16="http://schemas.microsoft.com/office/drawing/2014/main" id="{1845412B-717F-49EE-A34C-11BE5D03E613}"/>
              </a:ext>
            </a:extLst>
          </p:cNvPr>
          <p:cNvSpPr txBox="1"/>
          <p:nvPr/>
        </p:nvSpPr>
        <p:spPr>
          <a:xfrm>
            <a:off x="963548" y="4125999"/>
            <a:ext cx="8059551" cy="1261899"/>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tx1"/>
                </a:solidFill>
                <a:latin typeface="Comic Sans MS"/>
                <a:ea typeface="Comic Sans MS"/>
                <a:cs typeface="Comic Sans MS"/>
                <a:sym typeface="Comic Sans MS"/>
              </a:rPr>
              <a:t>hen was it made</a:t>
            </a:r>
            <a:r>
              <a:rPr lang="en-GB" sz="3600" b="1" i="0" u="sng" strike="noStrike" cap="none" dirty="0">
                <a:solidFill>
                  <a:schemeClr val="tx1"/>
                </a:solidFill>
                <a:latin typeface="Comic Sans MS"/>
                <a:ea typeface="Comic Sans MS"/>
                <a:cs typeface="Comic Sans MS"/>
                <a:sym typeface="Comic Sans MS"/>
              </a:rPr>
              <a:t>? </a:t>
            </a:r>
            <a:r>
              <a:rPr lang="en-GB" sz="3600" b="1" i="0" u="sng" strike="noStrike" cap="none" dirty="0">
                <a:solidFill>
                  <a:srgbClr val="FF0000"/>
                </a:solidFill>
                <a:latin typeface="Comic Sans MS"/>
                <a:ea typeface="Comic Sans MS"/>
                <a:cs typeface="Comic Sans MS"/>
                <a:sym typeface="Comic Sans MS"/>
              </a:rPr>
              <a:t>The information is updated daily</a:t>
            </a:r>
            <a:endParaRPr sz="3600" b="0" i="0" u="none" strike="noStrike" cap="none" dirty="0">
              <a:solidFill>
                <a:srgbClr val="FF0000"/>
              </a:solidFill>
              <a:latin typeface="Comic Sans MS"/>
              <a:ea typeface="Comic Sans MS"/>
              <a:cs typeface="Comic Sans MS"/>
              <a:sym typeface="Comic Sans MS"/>
            </a:endParaRPr>
          </a:p>
        </p:txBody>
      </p:sp>
    </p:spTree>
    <p:extLst>
      <p:ext uri="{BB962C8B-B14F-4D97-AF65-F5344CB8AC3E}">
        <p14:creationId xmlns:p14="http://schemas.microsoft.com/office/powerpoint/2010/main" val="211933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0"/>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213" name="Google Shape;213;p10"/>
          <p:cNvSpPr txBox="1"/>
          <p:nvPr/>
        </p:nvSpPr>
        <p:spPr>
          <a:xfrm>
            <a:off x="203108" y="194250"/>
            <a:ext cx="8737800" cy="974218"/>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omic Sans MS"/>
                <a:ea typeface="Comic Sans MS"/>
                <a:cs typeface="Comic Sans MS"/>
                <a:sym typeface="Comic Sans MS"/>
              </a:rPr>
              <a:t>Title</a:t>
            </a:r>
            <a:r>
              <a:rPr lang="en-GB" sz="3200" b="0" i="0" u="none" strike="noStrike" cap="none" dirty="0">
                <a:solidFill>
                  <a:schemeClr val="dk1"/>
                </a:solidFill>
                <a:latin typeface="Comic Sans MS"/>
                <a:ea typeface="Comic Sans MS"/>
                <a:cs typeface="Comic Sans MS"/>
                <a:sym typeface="Comic Sans MS"/>
              </a:rPr>
              <a:t>: </a:t>
            </a:r>
            <a:r>
              <a:rPr lang="en-GB" sz="3200" dirty="0">
                <a:solidFill>
                  <a:schemeClr val="dk1"/>
                </a:solidFill>
                <a:latin typeface="Comic Sans MS"/>
                <a:ea typeface="Comic Sans MS"/>
                <a:cs typeface="Comic Sans MS"/>
                <a:sym typeface="Comic Sans MS"/>
              </a:rPr>
              <a:t>Would you share this map of COVID cases from around the world?</a:t>
            </a:r>
            <a:r>
              <a:rPr lang="en-GB" sz="3200" b="0" i="0" u="none" strike="noStrike" cap="none" dirty="0">
                <a:solidFill>
                  <a:schemeClr val="dk1"/>
                </a:solidFill>
                <a:latin typeface="Comic Sans MS"/>
                <a:ea typeface="Comic Sans MS"/>
                <a:cs typeface="Comic Sans MS"/>
                <a:sym typeface="Comic Sans MS"/>
              </a:rPr>
              <a:t>?</a:t>
            </a:r>
            <a:endParaRPr sz="3200" b="0" i="0" u="none" strike="noStrike" cap="none" dirty="0">
              <a:solidFill>
                <a:schemeClr val="dk1"/>
              </a:solidFill>
              <a:latin typeface="Comic Sans MS"/>
              <a:ea typeface="Comic Sans MS"/>
              <a:cs typeface="Comic Sans MS"/>
              <a:sym typeface="Comic Sans MS"/>
            </a:endParaRPr>
          </a:p>
        </p:txBody>
      </p:sp>
      <p:pic>
        <p:nvPicPr>
          <p:cNvPr id="8" name="Picture 7">
            <a:extLst>
              <a:ext uri="{FF2B5EF4-FFF2-40B4-BE49-F238E27FC236}">
                <a16:creationId xmlns:a16="http://schemas.microsoft.com/office/drawing/2014/main" id="{DA74D66A-1B92-4866-B8F9-3EB30CC22E20}"/>
              </a:ext>
            </a:extLst>
          </p:cNvPr>
          <p:cNvPicPr>
            <a:picLocks noChangeAspect="1"/>
          </p:cNvPicPr>
          <p:nvPr/>
        </p:nvPicPr>
        <p:blipFill rotWithShape="1">
          <a:blip r:embed="rId3"/>
          <a:srcRect t="5355"/>
          <a:stretch/>
        </p:blipFill>
        <p:spPr>
          <a:xfrm>
            <a:off x="203108" y="1332854"/>
            <a:ext cx="8599454" cy="4578182"/>
          </a:xfrm>
          <a:prstGeom prst="rect">
            <a:avLst/>
          </a:prstGeom>
        </p:spPr>
      </p:pic>
      <p:pic>
        <p:nvPicPr>
          <p:cNvPr id="5" name="Google Shape;292;p15">
            <a:extLst>
              <a:ext uri="{FF2B5EF4-FFF2-40B4-BE49-F238E27FC236}">
                <a16:creationId xmlns:a16="http://schemas.microsoft.com/office/drawing/2014/main" id="{ADED011F-BF5E-476B-86B3-F83396602B84}"/>
              </a:ext>
            </a:extLst>
          </p:cNvPr>
          <p:cNvPicPr preferRelativeResize="0"/>
          <p:nvPr/>
        </p:nvPicPr>
        <p:blipFill rotWithShape="1">
          <a:blip r:embed="rId4">
            <a:alphaModFix/>
          </a:blip>
          <a:srcRect/>
          <a:stretch/>
        </p:blipFill>
        <p:spPr>
          <a:xfrm>
            <a:off x="3115650" y="2476038"/>
            <a:ext cx="4674400" cy="3845075"/>
          </a:xfrm>
          <a:prstGeom prst="rect">
            <a:avLst/>
          </a:prstGeom>
          <a:noFill/>
          <a:ln>
            <a:noFill/>
          </a:ln>
        </p:spPr>
      </p:pic>
    </p:spTree>
    <p:extLst>
      <p:ext uri="{BB962C8B-B14F-4D97-AF65-F5344CB8AC3E}">
        <p14:creationId xmlns:p14="http://schemas.microsoft.com/office/powerpoint/2010/main" val="303226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0"/>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5" name="Google Shape;229;p11">
            <a:extLst>
              <a:ext uri="{FF2B5EF4-FFF2-40B4-BE49-F238E27FC236}">
                <a16:creationId xmlns:a16="http://schemas.microsoft.com/office/drawing/2014/main" id="{9B6DFAD8-0F1A-4790-A2FD-48697863A130}"/>
              </a:ext>
            </a:extLst>
          </p:cNvPr>
          <p:cNvSpPr txBox="1"/>
          <p:nvPr/>
        </p:nvSpPr>
        <p:spPr>
          <a:xfrm>
            <a:off x="203108" y="-71626"/>
            <a:ext cx="8737800" cy="1138301"/>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dk1"/>
                </a:solidFill>
                <a:latin typeface="Comic Sans MS"/>
                <a:ea typeface="Comic Sans MS"/>
                <a:cs typeface="Comic Sans MS"/>
                <a:sym typeface="Comic Sans MS"/>
              </a:rPr>
              <a:t>Try this test example- Is this reliable? Would you share this news?</a:t>
            </a:r>
            <a:endParaRPr sz="3200" b="0" i="0" u="none" strike="noStrike" cap="none" dirty="0">
              <a:solidFill>
                <a:schemeClr val="dk1"/>
              </a:solidFill>
              <a:latin typeface="Comic Sans MS"/>
              <a:ea typeface="Comic Sans MS"/>
              <a:cs typeface="Comic Sans MS"/>
              <a:sym typeface="Comic Sans MS"/>
            </a:endParaRPr>
          </a:p>
        </p:txBody>
      </p:sp>
      <p:pic>
        <p:nvPicPr>
          <p:cNvPr id="8" name="Picture 2" descr="Image result for 10 second timer">
            <a:extLst>
              <a:ext uri="{FF2B5EF4-FFF2-40B4-BE49-F238E27FC236}">
                <a16:creationId xmlns:a16="http://schemas.microsoft.com/office/drawing/2014/main" id="{F6B7204B-BCE0-4EDB-B8BC-4EFE02329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15" y="1316238"/>
            <a:ext cx="1525512" cy="1645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1C129F-4DCF-4E8B-A1F9-437D3E24EC84}"/>
              </a:ext>
            </a:extLst>
          </p:cNvPr>
          <p:cNvPicPr>
            <a:picLocks noChangeAspect="1"/>
          </p:cNvPicPr>
          <p:nvPr/>
        </p:nvPicPr>
        <p:blipFill rotWithShape="1">
          <a:blip r:embed="rId4"/>
          <a:srcRect l="29866" t="37887" r="44940" b="45236"/>
          <a:stretch/>
        </p:blipFill>
        <p:spPr>
          <a:xfrm>
            <a:off x="203108" y="1068512"/>
            <a:ext cx="5971661" cy="2250041"/>
          </a:xfrm>
          <a:prstGeom prst="rect">
            <a:avLst/>
          </a:prstGeom>
        </p:spPr>
      </p:pic>
      <p:sp>
        <p:nvSpPr>
          <p:cNvPr id="12" name="Google Shape;182;p8">
            <a:extLst>
              <a:ext uri="{FF2B5EF4-FFF2-40B4-BE49-F238E27FC236}">
                <a16:creationId xmlns:a16="http://schemas.microsoft.com/office/drawing/2014/main" id="{0B51BAC7-A6B9-48EA-BED5-64BFA6C3F5B8}"/>
              </a:ext>
            </a:extLst>
          </p:cNvPr>
          <p:cNvSpPr txBox="1"/>
          <p:nvPr/>
        </p:nvSpPr>
        <p:spPr>
          <a:xfrm>
            <a:off x="2683013" y="353944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3" name="Google Shape;183;p8">
            <a:extLst>
              <a:ext uri="{FF2B5EF4-FFF2-40B4-BE49-F238E27FC236}">
                <a16:creationId xmlns:a16="http://schemas.microsoft.com/office/drawing/2014/main" id="{6BB733E6-43F5-4900-AB4C-5A3A5BDA1047}"/>
              </a:ext>
            </a:extLst>
          </p:cNvPr>
          <p:cNvSpPr txBox="1"/>
          <p:nvPr/>
        </p:nvSpPr>
        <p:spPr>
          <a:xfrm>
            <a:off x="2683013" y="4365411"/>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4" name="Google Shape;184;p8">
            <a:extLst>
              <a:ext uri="{FF2B5EF4-FFF2-40B4-BE49-F238E27FC236}">
                <a16:creationId xmlns:a16="http://schemas.microsoft.com/office/drawing/2014/main" id="{5D80A5CC-6F85-4B2B-8E9D-F81FEA4100FD}"/>
              </a:ext>
            </a:extLst>
          </p:cNvPr>
          <p:cNvSpPr txBox="1"/>
          <p:nvPr/>
        </p:nvSpPr>
        <p:spPr>
          <a:xfrm>
            <a:off x="2683013" y="5252911"/>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5" name="Google Shape;185;p8">
            <a:extLst>
              <a:ext uri="{FF2B5EF4-FFF2-40B4-BE49-F238E27FC236}">
                <a16:creationId xmlns:a16="http://schemas.microsoft.com/office/drawing/2014/main" id="{460E6817-D8CA-4B5C-90C5-67F16D575A2C}"/>
              </a:ext>
            </a:extLst>
          </p:cNvPr>
          <p:cNvSpPr txBox="1"/>
          <p:nvPr/>
        </p:nvSpPr>
        <p:spPr>
          <a:xfrm>
            <a:off x="3694883" y="3539448"/>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ho made it?</a:t>
            </a:r>
            <a:endParaRPr sz="3600" b="0" i="0" u="none" strike="noStrike" cap="none">
              <a:solidFill>
                <a:schemeClr val="dk1"/>
              </a:solidFill>
              <a:latin typeface="Comic Sans MS"/>
              <a:ea typeface="Comic Sans MS"/>
              <a:cs typeface="Comic Sans MS"/>
              <a:sym typeface="Comic Sans MS"/>
            </a:endParaRPr>
          </a:p>
        </p:txBody>
      </p:sp>
      <p:sp>
        <p:nvSpPr>
          <p:cNvPr id="16" name="Google Shape;186;p8">
            <a:extLst>
              <a:ext uri="{FF2B5EF4-FFF2-40B4-BE49-F238E27FC236}">
                <a16:creationId xmlns:a16="http://schemas.microsoft.com/office/drawing/2014/main" id="{AADAC666-300F-4884-85DB-4107B16FDA53}"/>
              </a:ext>
            </a:extLst>
          </p:cNvPr>
          <p:cNvSpPr txBox="1"/>
          <p:nvPr/>
        </p:nvSpPr>
        <p:spPr>
          <a:xfrm>
            <a:off x="3766508" y="4426923"/>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dk1"/>
                </a:solidFill>
                <a:latin typeface="Comic Sans MS"/>
                <a:ea typeface="Comic Sans MS"/>
                <a:cs typeface="Comic Sans MS"/>
                <a:sym typeface="Comic Sans MS"/>
              </a:rPr>
              <a:t>h</a:t>
            </a:r>
            <a:r>
              <a:rPr lang="en-GB" sz="3600" b="1" i="0" u="sng" strike="noStrike" cap="none" dirty="0">
                <a:solidFill>
                  <a:schemeClr val="dk1"/>
                </a:solidFill>
                <a:latin typeface="Comic Sans MS"/>
                <a:ea typeface="Comic Sans MS"/>
                <a:cs typeface="Comic Sans MS"/>
                <a:sym typeface="Comic Sans MS"/>
              </a:rPr>
              <a:t>ere was it posted?</a:t>
            </a:r>
            <a:endParaRPr sz="3600" b="0" i="0" u="none" strike="noStrike" cap="none" dirty="0">
              <a:solidFill>
                <a:schemeClr val="dk1"/>
              </a:solidFill>
              <a:latin typeface="Comic Sans MS"/>
              <a:ea typeface="Comic Sans MS"/>
              <a:cs typeface="Comic Sans MS"/>
              <a:sym typeface="Comic Sans MS"/>
            </a:endParaRPr>
          </a:p>
        </p:txBody>
      </p:sp>
      <p:sp>
        <p:nvSpPr>
          <p:cNvPr id="17" name="Google Shape;187;p8">
            <a:extLst>
              <a:ext uri="{FF2B5EF4-FFF2-40B4-BE49-F238E27FC236}">
                <a16:creationId xmlns:a16="http://schemas.microsoft.com/office/drawing/2014/main" id="{D48C7D6F-D023-44C7-A7FF-CAB6FE7638BD}"/>
              </a:ext>
            </a:extLst>
          </p:cNvPr>
          <p:cNvSpPr txBox="1"/>
          <p:nvPr/>
        </p:nvSpPr>
        <p:spPr>
          <a:xfrm>
            <a:off x="3766508" y="5283661"/>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hen did they make it?</a:t>
            </a:r>
            <a:endParaRPr sz="3600" b="0" i="0" u="none" strike="noStrike" cap="none">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6748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0"/>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5" name="Google Shape;229;p11">
            <a:extLst>
              <a:ext uri="{FF2B5EF4-FFF2-40B4-BE49-F238E27FC236}">
                <a16:creationId xmlns:a16="http://schemas.microsoft.com/office/drawing/2014/main" id="{9B6DFAD8-0F1A-4790-A2FD-48697863A130}"/>
              </a:ext>
            </a:extLst>
          </p:cNvPr>
          <p:cNvSpPr txBox="1"/>
          <p:nvPr/>
        </p:nvSpPr>
        <p:spPr>
          <a:xfrm>
            <a:off x="203108" y="-71626"/>
            <a:ext cx="8737800" cy="1138301"/>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dk1"/>
                </a:solidFill>
                <a:latin typeface="Comic Sans MS"/>
                <a:ea typeface="Comic Sans MS"/>
                <a:cs typeface="Comic Sans MS"/>
                <a:sym typeface="Comic Sans MS"/>
              </a:rPr>
              <a:t>Try this test example- Is this reliable? Would you share this news?</a:t>
            </a:r>
            <a:endParaRPr sz="3200" b="0" i="0" u="none" strike="noStrike" cap="none" dirty="0">
              <a:solidFill>
                <a:schemeClr val="dk1"/>
              </a:solidFill>
              <a:latin typeface="Comic Sans MS"/>
              <a:ea typeface="Comic Sans MS"/>
              <a:cs typeface="Comic Sans MS"/>
              <a:sym typeface="Comic Sans MS"/>
            </a:endParaRPr>
          </a:p>
        </p:txBody>
      </p:sp>
      <p:pic>
        <p:nvPicPr>
          <p:cNvPr id="8" name="Picture 2" descr="Image result for 10 second timer">
            <a:extLst>
              <a:ext uri="{FF2B5EF4-FFF2-40B4-BE49-F238E27FC236}">
                <a16:creationId xmlns:a16="http://schemas.microsoft.com/office/drawing/2014/main" id="{F6B7204B-BCE0-4EDB-B8BC-4EFE02329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15" y="1316238"/>
            <a:ext cx="1525512" cy="1645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1C129F-4DCF-4E8B-A1F9-437D3E24EC84}"/>
              </a:ext>
            </a:extLst>
          </p:cNvPr>
          <p:cNvPicPr>
            <a:picLocks noChangeAspect="1"/>
          </p:cNvPicPr>
          <p:nvPr/>
        </p:nvPicPr>
        <p:blipFill rotWithShape="1">
          <a:blip r:embed="rId4"/>
          <a:srcRect l="29866" t="37887" r="44940" b="45236"/>
          <a:stretch/>
        </p:blipFill>
        <p:spPr>
          <a:xfrm>
            <a:off x="203108" y="1068512"/>
            <a:ext cx="5971661" cy="2250041"/>
          </a:xfrm>
          <a:prstGeom prst="rect">
            <a:avLst/>
          </a:prstGeom>
        </p:spPr>
      </p:pic>
      <p:sp>
        <p:nvSpPr>
          <p:cNvPr id="12" name="Google Shape;182;p8">
            <a:extLst>
              <a:ext uri="{FF2B5EF4-FFF2-40B4-BE49-F238E27FC236}">
                <a16:creationId xmlns:a16="http://schemas.microsoft.com/office/drawing/2014/main" id="{0B51BAC7-A6B9-48EA-BED5-64BFA6C3F5B8}"/>
              </a:ext>
            </a:extLst>
          </p:cNvPr>
          <p:cNvSpPr txBox="1"/>
          <p:nvPr/>
        </p:nvSpPr>
        <p:spPr>
          <a:xfrm>
            <a:off x="2683013" y="353944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3" name="Google Shape;183;p8">
            <a:extLst>
              <a:ext uri="{FF2B5EF4-FFF2-40B4-BE49-F238E27FC236}">
                <a16:creationId xmlns:a16="http://schemas.microsoft.com/office/drawing/2014/main" id="{6BB733E6-43F5-4900-AB4C-5A3A5BDA1047}"/>
              </a:ext>
            </a:extLst>
          </p:cNvPr>
          <p:cNvSpPr txBox="1"/>
          <p:nvPr/>
        </p:nvSpPr>
        <p:spPr>
          <a:xfrm>
            <a:off x="2683013" y="4365411"/>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4" name="Google Shape;184;p8">
            <a:extLst>
              <a:ext uri="{FF2B5EF4-FFF2-40B4-BE49-F238E27FC236}">
                <a16:creationId xmlns:a16="http://schemas.microsoft.com/office/drawing/2014/main" id="{5D80A5CC-6F85-4B2B-8E9D-F81FEA4100FD}"/>
              </a:ext>
            </a:extLst>
          </p:cNvPr>
          <p:cNvSpPr txBox="1"/>
          <p:nvPr/>
        </p:nvSpPr>
        <p:spPr>
          <a:xfrm>
            <a:off x="2683013" y="5252911"/>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5" name="Google Shape;185;p8">
            <a:extLst>
              <a:ext uri="{FF2B5EF4-FFF2-40B4-BE49-F238E27FC236}">
                <a16:creationId xmlns:a16="http://schemas.microsoft.com/office/drawing/2014/main" id="{460E6817-D8CA-4B5C-90C5-67F16D575A2C}"/>
              </a:ext>
            </a:extLst>
          </p:cNvPr>
          <p:cNvSpPr txBox="1"/>
          <p:nvPr/>
        </p:nvSpPr>
        <p:spPr>
          <a:xfrm>
            <a:off x="3694883" y="3539448"/>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ho made it?</a:t>
            </a:r>
            <a:endParaRPr sz="3600" b="0" i="0" u="none" strike="noStrike" cap="none">
              <a:solidFill>
                <a:schemeClr val="dk1"/>
              </a:solidFill>
              <a:latin typeface="Comic Sans MS"/>
              <a:ea typeface="Comic Sans MS"/>
              <a:cs typeface="Comic Sans MS"/>
              <a:sym typeface="Comic Sans MS"/>
            </a:endParaRPr>
          </a:p>
        </p:txBody>
      </p:sp>
      <p:sp>
        <p:nvSpPr>
          <p:cNvPr id="16" name="Google Shape;186;p8">
            <a:extLst>
              <a:ext uri="{FF2B5EF4-FFF2-40B4-BE49-F238E27FC236}">
                <a16:creationId xmlns:a16="http://schemas.microsoft.com/office/drawing/2014/main" id="{AADAC666-300F-4884-85DB-4107B16FDA53}"/>
              </a:ext>
            </a:extLst>
          </p:cNvPr>
          <p:cNvSpPr txBox="1"/>
          <p:nvPr/>
        </p:nvSpPr>
        <p:spPr>
          <a:xfrm>
            <a:off x="3766508" y="4426923"/>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dk1"/>
                </a:solidFill>
                <a:latin typeface="Comic Sans MS"/>
                <a:ea typeface="Comic Sans MS"/>
                <a:cs typeface="Comic Sans MS"/>
                <a:sym typeface="Comic Sans MS"/>
              </a:rPr>
              <a:t>h</a:t>
            </a:r>
            <a:r>
              <a:rPr lang="en-GB" sz="3600" b="1" i="0" u="sng" strike="noStrike" cap="none" dirty="0">
                <a:solidFill>
                  <a:schemeClr val="dk1"/>
                </a:solidFill>
                <a:latin typeface="Comic Sans MS"/>
                <a:ea typeface="Comic Sans MS"/>
                <a:cs typeface="Comic Sans MS"/>
                <a:sym typeface="Comic Sans MS"/>
              </a:rPr>
              <a:t>ere was it posted?</a:t>
            </a:r>
            <a:endParaRPr sz="3600" b="0" i="0" u="none" strike="noStrike" cap="none" dirty="0">
              <a:solidFill>
                <a:schemeClr val="dk1"/>
              </a:solidFill>
              <a:latin typeface="Comic Sans MS"/>
              <a:ea typeface="Comic Sans MS"/>
              <a:cs typeface="Comic Sans MS"/>
              <a:sym typeface="Comic Sans MS"/>
            </a:endParaRPr>
          </a:p>
        </p:txBody>
      </p:sp>
      <p:sp>
        <p:nvSpPr>
          <p:cNvPr id="17" name="Google Shape;187;p8">
            <a:extLst>
              <a:ext uri="{FF2B5EF4-FFF2-40B4-BE49-F238E27FC236}">
                <a16:creationId xmlns:a16="http://schemas.microsoft.com/office/drawing/2014/main" id="{D48C7D6F-D023-44C7-A7FF-CAB6FE7638BD}"/>
              </a:ext>
            </a:extLst>
          </p:cNvPr>
          <p:cNvSpPr txBox="1"/>
          <p:nvPr/>
        </p:nvSpPr>
        <p:spPr>
          <a:xfrm>
            <a:off x="3766508" y="5283661"/>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hen did they make it?</a:t>
            </a:r>
            <a:endParaRPr sz="3600" b="0" i="0" u="none" strike="noStrike" cap="none">
              <a:solidFill>
                <a:schemeClr val="dk1"/>
              </a:solidFill>
              <a:latin typeface="Comic Sans MS"/>
              <a:ea typeface="Comic Sans MS"/>
              <a:cs typeface="Comic Sans MS"/>
              <a:sym typeface="Comic Sans MS"/>
            </a:endParaRPr>
          </a:p>
        </p:txBody>
      </p:sp>
      <p:sp>
        <p:nvSpPr>
          <p:cNvPr id="18" name="Google Shape;146;p5">
            <a:extLst>
              <a:ext uri="{FF2B5EF4-FFF2-40B4-BE49-F238E27FC236}">
                <a16:creationId xmlns:a16="http://schemas.microsoft.com/office/drawing/2014/main" id="{2D400735-C10F-460E-BC83-5080F3E73187}"/>
              </a:ext>
            </a:extLst>
          </p:cNvPr>
          <p:cNvSpPr txBox="1"/>
          <p:nvPr/>
        </p:nvSpPr>
        <p:spPr>
          <a:xfrm rot="1177685">
            <a:off x="1664120" y="2611134"/>
            <a:ext cx="5815759" cy="1930801"/>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6600" b="1" i="0" u="sng" strike="noStrike" cap="none" dirty="0">
                <a:solidFill>
                  <a:schemeClr val="dk1"/>
                </a:solidFill>
                <a:latin typeface="Comic Sans MS"/>
                <a:ea typeface="Comic Sans MS"/>
                <a:cs typeface="Comic Sans MS"/>
                <a:sym typeface="Comic Sans MS"/>
              </a:rPr>
              <a:t>FAKE NEWS</a:t>
            </a:r>
            <a:endParaRPr sz="6600" b="0"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49269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203108" y="161449"/>
            <a:ext cx="8737800" cy="929641"/>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dirty="0">
                <a:solidFill>
                  <a:schemeClr val="dk1"/>
                </a:solidFill>
                <a:latin typeface="Comic Sans MS"/>
                <a:ea typeface="Comic Sans MS"/>
                <a:cs typeface="Comic Sans MS"/>
                <a:sym typeface="Comic Sans MS"/>
              </a:rPr>
              <a:t>Title</a:t>
            </a:r>
            <a:r>
              <a:rPr lang="en-GB" sz="3200" b="0" i="0" u="none" strike="noStrike" cap="none" dirty="0">
                <a:solidFill>
                  <a:schemeClr val="dk1"/>
                </a:solidFill>
                <a:latin typeface="Comic Sans MS"/>
                <a:ea typeface="Comic Sans MS"/>
                <a:cs typeface="Comic Sans MS"/>
                <a:sym typeface="Comic Sans MS"/>
              </a:rPr>
              <a:t>: How do you decide what you believe about COVID?</a:t>
            </a:r>
            <a:endParaRPr sz="3200" b="0" i="0" u="none" strike="noStrike" cap="none" dirty="0">
              <a:solidFill>
                <a:schemeClr val="dk1"/>
              </a:solidFill>
              <a:latin typeface="Comic Sans MS"/>
              <a:ea typeface="Comic Sans MS"/>
              <a:cs typeface="Comic Sans MS"/>
              <a:sym typeface="Comic Sans MS"/>
            </a:endParaRPr>
          </a:p>
        </p:txBody>
      </p:sp>
      <p:sp>
        <p:nvSpPr>
          <p:cNvPr id="96" name="Google Shape;96;p2"/>
          <p:cNvSpPr txBox="1"/>
          <p:nvPr/>
        </p:nvSpPr>
        <p:spPr>
          <a:xfrm>
            <a:off x="2231701" y="1091091"/>
            <a:ext cx="6705900" cy="1506900"/>
          </a:xfrm>
          <a:prstGeom prst="rect">
            <a:avLst/>
          </a:prstGeom>
          <a:gradFill>
            <a:gsLst>
              <a:gs pos="0">
                <a:srgbClr val="FF94FF"/>
              </a:gs>
              <a:gs pos="50000">
                <a:srgbClr val="FFBCFF"/>
              </a:gs>
              <a:gs pos="100000">
                <a:srgbClr val="FFDEFF"/>
              </a:gs>
            </a:gsLst>
            <a:lin ang="8100019"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rgbClr val="000000"/>
                </a:solidFill>
                <a:latin typeface="Arial"/>
                <a:ea typeface="Arial"/>
                <a:cs typeface="Arial"/>
                <a:sym typeface="Arial"/>
              </a:rPr>
              <a:t>Not everything online and in the media is what it seems… we need to be cautious when deciding what we believe!</a:t>
            </a:r>
            <a:endParaRPr sz="2800" b="0" i="0" u="none" strike="noStrike" cap="none" dirty="0">
              <a:solidFill>
                <a:srgbClr val="000000"/>
              </a:solidFill>
              <a:latin typeface="Arial"/>
              <a:ea typeface="Arial"/>
              <a:cs typeface="Arial"/>
              <a:sym typeface="Arial"/>
            </a:endParaRPr>
          </a:p>
        </p:txBody>
      </p:sp>
      <p:sp>
        <p:nvSpPr>
          <p:cNvPr id="97" name="Google Shape;97;p2"/>
          <p:cNvSpPr txBox="1"/>
          <p:nvPr/>
        </p:nvSpPr>
        <p:spPr>
          <a:xfrm>
            <a:off x="179500" y="1196750"/>
            <a:ext cx="1873200" cy="15069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a:t>
            </a:r>
            <a:endParaRPr sz="18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Define sources and propaganda</a:t>
            </a:r>
            <a:endParaRPr sz="1800" b="0" i="0" u="none" strike="noStrike" cap="none">
              <a:solidFill>
                <a:schemeClr val="dk1"/>
              </a:solidFill>
              <a:latin typeface="Comic Sans MS"/>
              <a:ea typeface="Comic Sans MS"/>
              <a:cs typeface="Comic Sans MS"/>
              <a:sym typeface="Comic Sans MS"/>
            </a:endParaRPr>
          </a:p>
        </p:txBody>
      </p:sp>
      <p:sp>
        <p:nvSpPr>
          <p:cNvPr id="98" name="Google Shape;98;p2"/>
          <p:cNvSpPr txBox="1"/>
          <p:nvPr/>
        </p:nvSpPr>
        <p:spPr>
          <a:xfrm>
            <a:off x="179500" y="2835376"/>
            <a:ext cx="1873200" cy="16680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 </a:t>
            </a:r>
            <a:r>
              <a:rPr lang="en-GB" sz="1800" b="0" i="0" u="none" strike="noStrike" cap="none">
                <a:solidFill>
                  <a:schemeClr val="dk1"/>
                </a:solidFill>
                <a:latin typeface="Comic Sans MS"/>
                <a:ea typeface="Comic Sans MS"/>
                <a:cs typeface="Comic Sans MS"/>
                <a:sym typeface="Comic Sans MS"/>
              </a:rPr>
              <a:t>understand why it is important to know where your source is from </a:t>
            </a:r>
            <a:endParaRPr sz="1800" b="0" i="0" u="none" strike="noStrike" cap="none">
              <a:solidFill>
                <a:schemeClr val="dk1"/>
              </a:solidFill>
              <a:latin typeface="Comic Sans MS"/>
              <a:ea typeface="Comic Sans MS"/>
              <a:cs typeface="Comic Sans MS"/>
              <a:sym typeface="Comic Sans MS"/>
            </a:endParaRPr>
          </a:p>
        </p:txBody>
      </p:sp>
      <p:sp>
        <p:nvSpPr>
          <p:cNvPr id="99" name="Google Shape;99;p2"/>
          <p:cNvSpPr txBox="1"/>
          <p:nvPr/>
        </p:nvSpPr>
        <p:spPr>
          <a:xfrm>
            <a:off x="179500" y="4749500"/>
            <a:ext cx="1873200" cy="15069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a:t>
            </a:r>
            <a:r>
              <a:rPr lang="en-GB" sz="1800" b="0" i="0" u="none" strike="noStrike" cap="none">
                <a:solidFill>
                  <a:schemeClr val="dk1"/>
                </a:solidFill>
                <a:latin typeface="Comic Sans MS"/>
                <a:ea typeface="Comic Sans MS"/>
                <a:cs typeface="Comic Sans MS"/>
                <a:sym typeface="Comic Sans MS"/>
              </a:rPr>
              <a:t> apply a formula to decide if a source is reliable</a:t>
            </a:r>
            <a:endParaRPr sz="1800" b="0" i="0" u="none" strike="noStrike" cap="none">
              <a:solidFill>
                <a:schemeClr val="dk1"/>
              </a:solidFill>
              <a:latin typeface="Comic Sans MS"/>
              <a:ea typeface="Comic Sans MS"/>
              <a:cs typeface="Comic Sans MS"/>
              <a:sym typeface="Comic Sans MS"/>
            </a:endParaRPr>
          </a:p>
        </p:txBody>
      </p:sp>
      <p:pic>
        <p:nvPicPr>
          <p:cNvPr id="100" name="Google Shape;100;p2"/>
          <p:cNvPicPr preferRelativeResize="0"/>
          <p:nvPr/>
        </p:nvPicPr>
        <p:blipFill rotWithShape="1">
          <a:blip r:embed="rId3">
            <a:alphaModFix/>
          </a:blip>
          <a:srcRect/>
          <a:stretch/>
        </p:blipFill>
        <p:spPr>
          <a:xfrm>
            <a:off x="2151100" y="2499250"/>
            <a:ext cx="6786501" cy="3562913"/>
          </a:xfrm>
          <a:prstGeom prst="rect">
            <a:avLst/>
          </a:prstGeom>
          <a:noFill/>
          <a:ln>
            <a:noFill/>
          </a:ln>
        </p:spPr>
      </p:pic>
      <p:sp>
        <p:nvSpPr>
          <p:cNvPr id="101" name="Google Shape;101;p2"/>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Clue</a:t>
            </a:r>
            <a:r>
              <a:rPr lang="en-GB" sz="1400" b="0" i="0" u="none" strike="noStrike" cap="none">
                <a:solidFill>
                  <a:schemeClr val="dk1"/>
                </a:solidFill>
                <a:latin typeface="Comic Sans MS"/>
                <a:ea typeface="Comic Sans MS"/>
                <a:cs typeface="Comic Sans MS"/>
                <a:sym typeface="Comic Sans MS"/>
              </a:rPr>
              <a:t>:You would only see two of these people on the street, but all exist on the net and in magazines  </a:t>
            </a:r>
            <a:endParaRPr sz="1400" b="0" i="0" u="none" strike="noStrike" cap="none">
              <a:solidFill>
                <a:schemeClr val="dk1"/>
              </a:solidFill>
              <a:latin typeface="Comic Sans MS"/>
              <a:ea typeface="Comic Sans MS"/>
              <a:cs typeface="Comic Sans MS"/>
              <a:sym typeface="Comic Sans MS"/>
            </a:endParaRPr>
          </a:p>
        </p:txBody>
      </p:sp>
      <p:sp>
        <p:nvSpPr>
          <p:cNvPr id="102" name="Google Shape;102;p2"/>
          <p:cNvSpPr/>
          <p:nvPr/>
        </p:nvSpPr>
        <p:spPr>
          <a:xfrm>
            <a:off x="6535700" y="3402150"/>
            <a:ext cx="2310000" cy="20514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CGI</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She does not exist</a:t>
            </a:r>
            <a:endParaRPr sz="1400" b="1" i="0" u="none" strike="noStrike" cap="none">
              <a:solidFill>
                <a:srgbClr val="000000"/>
              </a:solidFill>
              <a:latin typeface="Arial"/>
              <a:ea typeface="Arial"/>
              <a:cs typeface="Arial"/>
              <a:sym typeface="Arial"/>
            </a:endParaRPr>
          </a:p>
        </p:txBody>
      </p:sp>
      <p:sp>
        <p:nvSpPr>
          <p:cNvPr id="103" name="Google Shape;103;p2"/>
          <p:cNvSpPr/>
          <p:nvPr/>
        </p:nvSpPr>
        <p:spPr>
          <a:xfrm>
            <a:off x="2417300" y="3545325"/>
            <a:ext cx="1987500" cy="16860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CGI</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She does not exist</a:t>
            </a:r>
            <a:endParaRPr sz="1400" b="1" i="0" u="none" strike="noStrike" cap="none">
              <a:solidFill>
                <a:schemeClr val="dk1"/>
              </a:solidFill>
              <a:latin typeface="Arial"/>
              <a:ea typeface="Arial"/>
              <a:cs typeface="Arial"/>
              <a:sym typeface="Arial"/>
            </a:endParaRPr>
          </a:p>
        </p:txBody>
      </p:sp>
      <p:sp>
        <p:nvSpPr>
          <p:cNvPr id="104" name="Google Shape;104;p2"/>
          <p:cNvSpPr txBox="1"/>
          <p:nvPr/>
        </p:nvSpPr>
        <p:spPr>
          <a:xfrm>
            <a:off x="179500" y="2835376"/>
            <a:ext cx="1873200" cy="16680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 </a:t>
            </a:r>
            <a:r>
              <a:rPr lang="en-GB" sz="1800" b="0" i="0" u="none" strike="noStrike" cap="none">
                <a:solidFill>
                  <a:schemeClr val="dk1"/>
                </a:solidFill>
                <a:latin typeface="Comic Sans MS"/>
                <a:ea typeface="Comic Sans MS"/>
                <a:cs typeface="Comic Sans MS"/>
                <a:sym typeface="Comic Sans MS"/>
              </a:rPr>
              <a:t>understand why it is important to know where sources come from </a:t>
            </a:r>
            <a:endParaRPr sz="18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p:nvPr/>
        </p:nvSpPr>
        <p:spPr>
          <a:xfrm>
            <a:off x="5532950" y="227150"/>
            <a:ext cx="2505600" cy="1993200"/>
          </a:xfrm>
          <a:prstGeom prst="rect">
            <a:avLst/>
          </a:prstGeom>
          <a:gradFill>
            <a:gsLst>
              <a:gs pos="0">
                <a:srgbClr val="83BBFF"/>
              </a:gs>
              <a:gs pos="50000">
                <a:srgbClr val="B3D3FF"/>
              </a:gs>
              <a:gs pos="100000">
                <a:srgbClr val="DAE9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Comic Sans MS"/>
                <a:ea typeface="Comic Sans MS"/>
                <a:cs typeface="Comic Sans MS"/>
                <a:sym typeface="Comic Sans MS"/>
              </a:rPr>
              <a:t>30 second Task</a:t>
            </a:r>
            <a:r>
              <a:rPr lang="en-GB" sz="2400" b="0" i="0" u="none" strike="noStrike" cap="none">
                <a:solidFill>
                  <a:schemeClr val="dk1"/>
                </a:solidFill>
                <a:latin typeface="Comic Sans MS"/>
                <a:ea typeface="Comic Sans MS"/>
                <a:cs typeface="Comic Sans MS"/>
                <a:sym typeface="Comic Sans MS"/>
              </a:rPr>
              <a:t>:</a:t>
            </a: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Sort the sources into the correct boxes! </a:t>
            </a: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p:txBody>
      </p:sp>
      <p:graphicFrame>
        <p:nvGraphicFramePr>
          <p:cNvPr id="298" name="Google Shape;298;p16"/>
          <p:cNvGraphicFramePr/>
          <p:nvPr>
            <p:extLst>
              <p:ext uri="{D42A27DB-BD31-4B8C-83A1-F6EECF244321}">
                <p14:modId xmlns:p14="http://schemas.microsoft.com/office/powerpoint/2010/main" val="1971032955"/>
              </p:ext>
            </p:extLst>
          </p:nvPr>
        </p:nvGraphicFramePr>
        <p:xfrm>
          <a:off x="1704922" y="3183020"/>
          <a:ext cx="7114875" cy="3238328"/>
        </p:xfrm>
        <a:graphic>
          <a:graphicData uri="http://schemas.openxmlformats.org/drawingml/2006/table">
            <a:tbl>
              <a:tblPr firstRow="1" bandRow="1">
                <a:noFill/>
                <a:tableStyleId>{2494E3D7-5458-416F-B4AF-BFDE250F2458}</a:tableStyleId>
              </a:tblPr>
              <a:tblGrid>
                <a:gridCol w="2371625">
                  <a:extLst>
                    <a:ext uri="{9D8B030D-6E8A-4147-A177-3AD203B41FA5}">
                      <a16:colId xmlns:a16="http://schemas.microsoft.com/office/drawing/2014/main" val="20000"/>
                    </a:ext>
                  </a:extLst>
                </a:gridCol>
                <a:gridCol w="2371625">
                  <a:extLst>
                    <a:ext uri="{9D8B030D-6E8A-4147-A177-3AD203B41FA5}">
                      <a16:colId xmlns:a16="http://schemas.microsoft.com/office/drawing/2014/main" val="20001"/>
                    </a:ext>
                  </a:extLst>
                </a:gridCol>
                <a:gridCol w="2371625">
                  <a:extLst>
                    <a:ext uri="{9D8B030D-6E8A-4147-A177-3AD203B41FA5}">
                      <a16:colId xmlns:a16="http://schemas.microsoft.com/office/drawing/2014/main" val="20002"/>
                    </a:ext>
                  </a:extLst>
                </a:gridCol>
              </a:tblGrid>
              <a:tr h="653952">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omic Sans MS"/>
                          <a:ea typeface="Comic Sans MS"/>
                          <a:cs typeface="Comic Sans MS"/>
                          <a:sym typeface="Comic Sans MS"/>
                        </a:rPr>
                        <a:t>Most reliable</a:t>
                      </a:r>
                      <a:endParaRPr sz="1800" u="none" strike="noStrike" cap="none">
                        <a:solidFill>
                          <a:schemeClr val="dk1"/>
                        </a:solidFill>
                        <a:latin typeface="Comic Sans MS"/>
                        <a:ea typeface="Comic Sans MS"/>
                        <a:cs typeface="Comic Sans MS"/>
                        <a:sym typeface="Comic Sans M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omic Sans MS"/>
                          <a:ea typeface="Comic Sans MS"/>
                          <a:cs typeface="Comic Sans MS"/>
                          <a:sym typeface="Comic Sans MS"/>
                        </a:rPr>
                        <a:t>Somewhat reliable</a:t>
                      </a:r>
                      <a:endParaRPr sz="1800" u="none" strike="noStrike" cap="none">
                        <a:solidFill>
                          <a:schemeClr val="dk1"/>
                        </a:solidFill>
                        <a:latin typeface="Comic Sans MS"/>
                        <a:ea typeface="Comic Sans MS"/>
                        <a:cs typeface="Comic Sans MS"/>
                        <a:sym typeface="Comic Sans M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omic Sans MS"/>
                          <a:ea typeface="Comic Sans MS"/>
                          <a:cs typeface="Comic Sans MS"/>
                          <a:sym typeface="Comic Sans MS"/>
                        </a:rPr>
                        <a:t>Least reliable</a:t>
                      </a:r>
                      <a:endParaRPr sz="1800" u="none" strike="noStrike" cap="none">
                        <a:solidFill>
                          <a:schemeClr val="dk1"/>
                        </a:solidFill>
                        <a:latin typeface="Comic Sans MS"/>
                        <a:ea typeface="Comic Sans MS"/>
                        <a:cs typeface="Comic Sans MS"/>
                        <a:sym typeface="Comic Sans MS"/>
                      </a:endParaRPr>
                    </a:p>
                  </a:txBody>
                  <a:tcPr marL="91450" marR="91450" marT="45725" marB="45725"/>
                </a:tc>
                <a:extLst>
                  <a:ext uri="{0D108BD9-81ED-4DB2-BD59-A6C34878D82A}">
                    <a16:rowId xmlns:a16="http://schemas.microsoft.com/office/drawing/2014/main" val="10000"/>
                  </a:ext>
                </a:extLst>
              </a:tr>
              <a:tr h="2584376">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Comic Sans MS"/>
                        <a:ea typeface="Comic Sans MS"/>
                        <a:cs typeface="Comic Sans MS"/>
                        <a:sym typeface="Comic Sans M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latin typeface="Comic Sans MS"/>
                        <a:ea typeface="Comic Sans MS"/>
                        <a:cs typeface="Comic Sans MS"/>
                        <a:sym typeface="Comic Sans M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latin typeface="Comic Sans MS"/>
                        <a:ea typeface="Comic Sans MS"/>
                        <a:cs typeface="Comic Sans MS"/>
                        <a:sym typeface="Comic Sans MS"/>
                      </a:endParaRPr>
                    </a:p>
                  </a:txBody>
                  <a:tcPr marL="91450" marR="91450" marT="45725" marB="45725"/>
                </a:tc>
                <a:extLst>
                  <a:ext uri="{0D108BD9-81ED-4DB2-BD59-A6C34878D82A}">
                    <a16:rowId xmlns:a16="http://schemas.microsoft.com/office/drawing/2014/main" val="10001"/>
                  </a:ext>
                </a:extLst>
              </a:tr>
            </a:tbl>
          </a:graphicData>
        </a:graphic>
      </p:graphicFrame>
      <p:sp>
        <p:nvSpPr>
          <p:cNvPr id="299" name="Google Shape;299;p16"/>
          <p:cNvSpPr txBox="1"/>
          <p:nvPr/>
        </p:nvSpPr>
        <p:spPr>
          <a:xfrm>
            <a:off x="2291571" y="1223750"/>
            <a:ext cx="2505600" cy="756300"/>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Comments on social media</a:t>
            </a:r>
            <a:endParaRPr sz="2400" b="0" i="0" u="none" strike="noStrike" cap="none">
              <a:solidFill>
                <a:schemeClr val="dk1"/>
              </a:solidFill>
              <a:latin typeface="Comic Sans MS"/>
              <a:ea typeface="Comic Sans MS"/>
              <a:cs typeface="Comic Sans MS"/>
              <a:sym typeface="Comic Sans MS"/>
            </a:endParaRPr>
          </a:p>
        </p:txBody>
      </p:sp>
      <p:sp>
        <p:nvSpPr>
          <p:cNvPr id="300" name="Google Shape;300;p16"/>
          <p:cNvSpPr txBox="1"/>
          <p:nvPr/>
        </p:nvSpPr>
        <p:spPr>
          <a:xfrm>
            <a:off x="207466" y="1365276"/>
            <a:ext cx="1880100" cy="62730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NHS site</a:t>
            </a:r>
            <a:endParaRPr sz="2400" b="0" i="0" u="none" strike="noStrike" cap="none" dirty="0">
              <a:solidFill>
                <a:schemeClr val="dk1"/>
              </a:solidFill>
              <a:latin typeface="Comic Sans MS"/>
              <a:ea typeface="Comic Sans MS"/>
              <a:cs typeface="Comic Sans MS"/>
              <a:sym typeface="Comic Sans MS"/>
            </a:endParaRPr>
          </a:p>
        </p:txBody>
      </p:sp>
      <p:sp>
        <p:nvSpPr>
          <p:cNvPr id="301" name="Google Shape;301;p16"/>
          <p:cNvSpPr txBox="1"/>
          <p:nvPr/>
        </p:nvSpPr>
        <p:spPr>
          <a:xfrm>
            <a:off x="5220467" y="2446963"/>
            <a:ext cx="2933401" cy="627300"/>
          </a:xfrm>
          <a:prstGeom prst="rect">
            <a:avLst/>
          </a:prstGeom>
          <a:solidFill>
            <a:srgbClr val="F9CB9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Opinions of friends</a:t>
            </a:r>
            <a:endParaRPr sz="2400" b="0" i="0" u="none" strike="noStrike" cap="none">
              <a:solidFill>
                <a:schemeClr val="dk1"/>
              </a:solidFill>
              <a:latin typeface="Comic Sans MS"/>
              <a:ea typeface="Comic Sans MS"/>
              <a:cs typeface="Comic Sans MS"/>
              <a:sym typeface="Comic Sans MS"/>
            </a:endParaRPr>
          </a:p>
        </p:txBody>
      </p:sp>
      <p:sp>
        <p:nvSpPr>
          <p:cNvPr id="302" name="Google Shape;302;p16"/>
          <p:cNvSpPr txBox="1"/>
          <p:nvPr/>
        </p:nvSpPr>
        <p:spPr>
          <a:xfrm>
            <a:off x="3465385" y="2139055"/>
            <a:ext cx="1445400" cy="8028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Tabloid papers</a:t>
            </a:r>
            <a:endParaRPr sz="2400" b="0" i="0" u="none" strike="noStrike" cap="none" dirty="0">
              <a:solidFill>
                <a:schemeClr val="dk1"/>
              </a:solidFill>
              <a:latin typeface="Comic Sans MS"/>
              <a:ea typeface="Comic Sans MS"/>
              <a:cs typeface="Comic Sans MS"/>
              <a:sym typeface="Comic Sans MS"/>
            </a:endParaRPr>
          </a:p>
        </p:txBody>
      </p:sp>
      <p:sp>
        <p:nvSpPr>
          <p:cNvPr id="303" name="Google Shape;303;p16"/>
          <p:cNvSpPr txBox="1"/>
          <p:nvPr/>
        </p:nvSpPr>
        <p:spPr>
          <a:xfrm>
            <a:off x="173325" y="2237413"/>
            <a:ext cx="2933400" cy="523200"/>
          </a:xfrm>
          <a:prstGeom prst="rect">
            <a:avLst/>
          </a:prstGeom>
          <a:solidFill>
            <a:srgbClr val="8CDE9E"/>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dirty="0">
                <a:solidFill>
                  <a:schemeClr val="dk1"/>
                </a:solidFill>
                <a:latin typeface="Comic Sans MS"/>
                <a:ea typeface="Comic Sans MS"/>
                <a:cs typeface="Comic Sans MS"/>
                <a:sym typeface="Comic Sans MS"/>
              </a:rPr>
              <a:t>youtubers</a:t>
            </a:r>
            <a:endParaRPr sz="2400" b="0" i="0" u="none" strike="noStrike" cap="none" dirty="0">
              <a:solidFill>
                <a:schemeClr val="dk1"/>
              </a:solidFill>
              <a:latin typeface="Comic Sans MS"/>
              <a:ea typeface="Comic Sans MS"/>
              <a:cs typeface="Comic Sans MS"/>
              <a:sym typeface="Comic Sans MS"/>
            </a:endParaRPr>
          </a:p>
        </p:txBody>
      </p:sp>
      <p:sp>
        <p:nvSpPr>
          <p:cNvPr id="304" name="Google Shape;304;p16"/>
          <p:cNvSpPr/>
          <p:nvPr/>
        </p:nvSpPr>
        <p:spPr>
          <a:xfrm>
            <a:off x="0" y="2941855"/>
            <a:ext cx="1626000" cy="1947808"/>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omic Sans MS"/>
                <a:ea typeface="Comic Sans MS"/>
                <a:cs typeface="Comic Sans MS"/>
                <a:sym typeface="Comic Sans MS"/>
              </a:rPr>
              <a:t>Support:</a:t>
            </a:r>
            <a:r>
              <a:rPr lang="en-GB" sz="1800" b="0" i="0" u="none" strike="noStrike" cap="none">
                <a:solidFill>
                  <a:srgbClr val="000000"/>
                </a:solidFill>
                <a:latin typeface="Comic Sans MS"/>
                <a:ea typeface="Comic Sans MS"/>
                <a:cs typeface="Comic Sans MS"/>
                <a:sym typeface="Comic Sans MS"/>
              </a:rPr>
              <a:t> Tabloid means papers with gossip and exaggerated stories</a:t>
            </a:r>
            <a:endParaRPr sz="1800" b="0" i="0" u="none" strike="noStrike" cap="none">
              <a:solidFill>
                <a:srgbClr val="000000"/>
              </a:solidFill>
              <a:latin typeface="Comic Sans MS"/>
              <a:ea typeface="Comic Sans MS"/>
              <a:cs typeface="Comic Sans MS"/>
              <a:sym typeface="Comic Sans MS"/>
            </a:endParaRPr>
          </a:p>
        </p:txBody>
      </p:sp>
      <p:sp>
        <p:nvSpPr>
          <p:cNvPr id="305" name="Google Shape;305;p16"/>
          <p:cNvSpPr/>
          <p:nvPr/>
        </p:nvSpPr>
        <p:spPr>
          <a:xfrm>
            <a:off x="-26775" y="4974200"/>
            <a:ext cx="1666800" cy="125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Comic Sans MS"/>
                <a:ea typeface="Comic Sans MS"/>
                <a:cs typeface="Comic Sans MS"/>
                <a:sym typeface="Comic Sans MS"/>
              </a:rPr>
              <a:t>Stretch:</a:t>
            </a:r>
            <a:r>
              <a:rPr lang="en-GB" sz="1800" b="0" i="0" u="none" strike="noStrike" cap="none">
                <a:solidFill>
                  <a:schemeClr val="dk1"/>
                </a:solidFill>
                <a:latin typeface="Comic Sans MS"/>
                <a:ea typeface="Comic Sans MS"/>
                <a:cs typeface="Comic Sans MS"/>
                <a:sym typeface="Comic Sans MS"/>
              </a:rPr>
              <a:t> Can you think of any others?</a:t>
            </a:r>
            <a:endParaRPr sz="1800" b="0" i="0" u="none" strike="noStrike" cap="none">
              <a:solidFill>
                <a:schemeClr val="dk1"/>
              </a:solidFill>
              <a:latin typeface="Comic Sans MS"/>
              <a:ea typeface="Comic Sans MS"/>
              <a:cs typeface="Comic Sans MS"/>
              <a:sym typeface="Comic Sans MS"/>
            </a:endParaRPr>
          </a:p>
        </p:txBody>
      </p:sp>
      <p:sp>
        <p:nvSpPr>
          <p:cNvPr id="306" name="Google Shape;306;p16"/>
          <p:cNvSpPr txBox="1"/>
          <p:nvPr/>
        </p:nvSpPr>
        <p:spPr>
          <a:xfrm>
            <a:off x="207466" y="227150"/>
            <a:ext cx="1880100" cy="958232"/>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University Websites</a:t>
            </a:r>
            <a:endParaRPr sz="2400" b="0" i="0" u="none" strike="noStrike" cap="none" dirty="0">
              <a:solidFill>
                <a:schemeClr val="dk1"/>
              </a:solidFill>
              <a:latin typeface="Comic Sans MS"/>
              <a:ea typeface="Comic Sans MS"/>
              <a:cs typeface="Comic Sans MS"/>
              <a:sym typeface="Comic Sans MS"/>
            </a:endParaRPr>
          </a:p>
        </p:txBody>
      </p:sp>
      <p:pic>
        <p:nvPicPr>
          <p:cNvPr id="307" name="Google Shape;307;p16"/>
          <p:cNvPicPr preferRelativeResize="0"/>
          <p:nvPr/>
        </p:nvPicPr>
        <p:blipFill rotWithShape="1">
          <a:blip r:embed="rId3">
            <a:alphaModFix/>
          </a:blip>
          <a:srcRect/>
          <a:stretch/>
        </p:blipFill>
        <p:spPr>
          <a:xfrm>
            <a:off x="8153868" y="976313"/>
            <a:ext cx="782666" cy="1081800"/>
          </a:xfrm>
          <a:prstGeom prst="rect">
            <a:avLst/>
          </a:prstGeom>
          <a:noFill/>
          <a:ln>
            <a:noFill/>
          </a:ln>
        </p:spPr>
      </p:pic>
      <p:sp>
        <p:nvSpPr>
          <p:cNvPr id="308" name="Google Shape;308;p16"/>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14" name="Google Shape;302;p16">
            <a:extLst>
              <a:ext uri="{FF2B5EF4-FFF2-40B4-BE49-F238E27FC236}">
                <a16:creationId xmlns:a16="http://schemas.microsoft.com/office/drawing/2014/main" id="{7C7BE497-21AA-416A-A336-D35DB32F2738}"/>
              </a:ext>
            </a:extLst>
          </p:cNvPr>
          <p:cNvSpPr txBox="1"/>
          <p:nvPr/>
        </p:nvSpPr>
        <p:spPr>
          <a:xfrm>
            <a:off x="2291571" y="125246"/>
            <a:ext cx="1445400" cy="8028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Doctor’s advice</a:t>
            </a:r>
            <a:endParaRPr sz="2400" b="0"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90382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p:nvPr/>
        </p:nvSpPr>
        <p:spPr>
          <a:xfrm>
            <a:off x="5532950" y="227150"/>
            <a:ext cx="2505600" cy="1993200"/>
          </a:xfrm>
          <a:prstGeom prst="rect">
            <a:avLst/>
          </a:prstGeom>
          <a:gradFill>
            <a:gsLst>
              <a:gs pos="0">
                <a:srgbClr val="83BBFF"/>
              </a:gs>
              <a:gs pos="50000">
                <a:srgbClr val="B3D3FF"/>
              </a:gs>
              <a:gs pos="100000">
                <a:srgbClr val="DAE9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Comic Sans MS"/>
                <a:ea typeface="Comic Sans MS"/>
                <a:cs typeface="Comic Sans MS"/>
                <a:sym typeface="Comic Sans MS"/>
              </a:rPr>
              <a:t>30 second Task</a:t>
            </a:r>
            <a:r>
              <a:rPr lang="en-GB" sz="2400" b="0" i="0" u="none" strike="noStrike" cap="none">
                <a:solidFill>
                  <a:schemeClr val="dk1"/>
                </a:solidFill>
                <a:latin typeface="Comic Sans MS"/>
                <a:ea typeface="Comic Sans MS"/>
                <a:cs typeface="Comic Sans MS"/>
                <a:sym typeface="Comic Sans MS"/>
              </a:rPr>
              <a:t>:</a:t>
            </a: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Sort the sources into the correct boxes! </a:t>
            </a: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p:txBody>
      </p:sp>
      <p:graphicFrame>
        <p:nvGraphicFramePr>
          <p:cNvPr id="298" name="Google Shape;298;p16"/>
          <p:cNvGraphicFramePr/>
          <p:nvPr/>
        </p:nvGraphicFramePr>
        <p:xfrm>
          <a:off x="1704922" y="3183020"/>
          <a:ext cx="7114875" cy="3238328"/>
        </p:xfrm>
        <a:graphic>
          <a:graphicData uri="http://schemas.openxmlformats.org/drawingml/2006/table">
            <a:tbl>
              <a:tblPr firstRow="1" bandRow="1">
                <a:noFill/>
                <a:tableStyleId>{2494E3D7-5458-416F-B4AF-BFDE250F2458}</a:tableStyleId>
              </a:tblPr>
              <a:tblGrid>
                <a:gridCol w="2371625">
                  <a:extLst>
                    <a:ext uri="{9D8B030D-6E8A-4147-A177-3AD203B41FA5}">
                      <a16:colId xmlns:a16="http://schemas.microsoft.com/office/drawing/2014/main" val="20000"/>
                    </a:ext>
                  </a:extLst>
                </a:gridCol>
                <a:gridCol w="2371625">
                  <a:extLst>
                    <a:ext uri="{9D8B030D-6E8A-4147-A177-3AD203B41FA5}">
                      <a16:colId xmlns:a16="http://schemas.microsoft.com/office/drawing/2014/main" val="20001"/>
                    </a:ext>
                  </a:extLst>
                </a:gridCol>
                <a:gridCol w="2371625">
                  <a:extLst>
                    <a:ext uri="{9D8B030D-6E8A-4147-A177-3AD203B41FA5}">
                      <a16:colId xmlns:a16="http://schemas.microsoft.com/office/drawing/2014/main" val="20002"/>
                    </a:ext>
                  </a:extLst>
                </a:gridCol>
              </a:tblGrid>
              <a:tr h="653952">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omic Sans MS"/>
                          <a:ea typeface="Comic Sans MS"/>
                          <a:cs typeface="Comic Sans MS"/>
                          <a:sym typeface="Comic Sans MS"/>
                        </a:rPr>
                        <a:t>Most reliable</a:t>
                      </a:r>
                      <a:endParaRPr sz="1800" u="none" strike="noStrike" cap="none">
                        <a:solidFill>
                          <a:schemeClr val="dk1"/>
                        </a:solidFill>
                        <a:latin typeface="Comic Sans MS"/>
                        <a:ea typeface="Comic Sans MS"/>
                        <a:cs typeface="Comic Sans MS"/>
                        <a:sym typeface="Comic Sans M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omic Sans MS"/>
                          <a:ea typeface="Comic Sans MS"/>
                          <a:cs typeface="Comic Sans MS"/>
                          <a:sym typeface="Comic Sans MS"/>
                        </a:rPr>
                        <a:t>Somewhat reliable</a:t>
                      </a:r>
                      <a:endParaRPr sz="1800" u="none" strike="noStrike" cap="none">
                        <a:solidFill>
                          <a:schemeClr val="dk1"/>
                        </a:solidFill>
                        <a:latin typeface="Comic Sans MS"/>
                        <a:ea typeface="Comic Sans MS"/>
                        <a:cs typeface="Comic Sans MS"/>
                        <a:sym typeface="Comic Sans M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omic Sans MS"/>
                          <a:ea typeface="Comic Sans MS"/>
                          <a:cs typeface="Comic Sans MS"/>
                          <a:sym typeface="Comic Sans MS"/>
                        </a:rPr>
                        <a:t>Least reliable</a:t>
                      </a:r>
                      <a:endParaRPr sz="1800" u="none" strike="noStrike" cap="none">
                        <a:solidFill>
                          <a:schemeClr val="dk1"/>
                        </a:solidFill>
                        <a:latin typeface="Comic Sans MS"/>
                        <a:ea typeface="Comic Sans MS"/>
                        <a:cs typeface="Comic Sans MS"/>
                        <a:sym typeface="Comic Sans MS"/>
                      </a:endParaRPr>
                    </a:p>
                  </a:txBody>
                  <a:tcPr marL="91450" marR="91450" marT="45725" marB="45725"/>
                </a:tc>
                <a:extLst>
                  <a:ext uri="{0D108BD9-81ED-4DB2-BD59-A6C34878D82A}">
                    <a16:rowId xmlns:a16="http://schemas.microsoft.com/office/drawing/2014/main" val="10000"/>
                  </a:ext>
                </a:extLst>
              </a:tr>
              <a:tr h="2584376">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Comic Sans MS"/>
                        <a:ea typeface="Comic Sans MS"/>
                        <a:cs typeface="Comic Sans MS"/>
                        <a:sym typeface="Comic Sans M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latin typeface="Comic Sans MS"/>
                        <a:ea typeface="Comic Sans MS"/>
                        <a:cs typeface="Comic Sans MS"/>
                        <a:sym typeface="Comic Sans M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latin typeface="Comic Sans MS"/>
                        <a:ea typeface="Comic Sans MS"/>
                        <a:cs typeface="Comic Sans MS"/>
                        <a:sym typeface="Comic Sans MS"/>
                      </a:endParaRPr>
                    </a:p>
                  </a:txBody>
                  <a:tcPr marL="91450" marR="91450" marT="45725" marB="45725"/>
                </a:tc>
                <a:extLst>
                  <a:ext uri="{0D108BD9-81ED-4DB2-BD59-A6C34878D82A}">
                    <a16:rowId xmlns:a16="http://schemas.microsoft.com/office/drawing/2014/main" val="10001"/>
                  </a:ext>
                </a:extLst>
              </a:tr>
            </a:tbl>
          </a:graphicData>
        </a:graphic>
      </p:graphicFrame>
      <p:sp>
        <p:nvSpPr>
          <p:cNvPr id="299" name="Google Shape;299;p16"/>
          <p:cNvSpPr txBox="1"/>
          <p:nvPr/>
        </p:nvSpPr>
        <p:spPr>
          <a:xfrm>
            <a:off x="6503853" y="3859995"/>
            <a:ext cx="2505600" cy="756300"/>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Comments on social media</a:t>
            </a:r>
            <a:endParaRPr sz="2400" b="0" i="0" u="none" strike="noStrike" cap="none">
              <a:solidFill>
                <a:schemeClr val="dk1"/>
              </a:solidFill>
              <a:latin typeface="Comic Sans MS"/>
              <a:ea typeface="Comic Sans MS"/>
              <a:cs typeface="Comic Sans MS"/>
              <a:sym typeface="Comic Sans MS"/>
            </a:endParaRPr>
          </a:p>
        </p:txBody>
      </p:sp>
      <p:sp>
        <p:nvSpPr>
          <p:cNvPr id="300" name="Google Shape;300;p16"/>
          <p:cNvSpPr txBox="1"/>
          <p:nvPr/>
        </p:nvSpPr>
        <p:spPr>
          <a:xfrm>
            <a:off x="1758283" y="4739504"/>
            <a:ext cx="1880100" cy="62730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NHS site</a:t>
            </a:r>
            <a:endParaRPr sz="2400" b="0" i="0" u="none" strike="noStrike" cap="none" dirty="0">
              <a:solidFill>
                <a:schemeClr val="dk1"/>
              </a:solidFill>
              <a:latin typeface="Comic Sans MS"/>
              <a:ea typeface="Comic Sans MS"/>
              <a:cs typeface="Comic Sans MS"/>
              <a:sym typeface="Comic Sans MS"/>
            </a:endParaRPr>
          </a:p>
        </p:txBody>
      </p:sp>
      <p:sp>
        <p:nvSpPr>
          <p:cNvPr id="301" name="Google Shape;301;p16"/>
          <p:cNvSpPr txBox="1"/>
          <p:nvPr/>
        </p:nvSpPr>
        <p:spPr>
          <a:xfrm>
            <a:off x="6503853" y="5934538"/>
            <a:ext cx="2933401" cy="627300"/>
          </a:xfrm>
          <a:prstGeom prst="rect">
            <a:avLst/>
          </a:prstGeom>
          <a:solidFill>
            <a:srgbClr val="F9CB9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Opinions of friends</a:t>
            </a:r>
            <a:endParaRPr sz="2400" b="0" i="0" u="none" strike="noStrike" cap="none">
              <a:solidFill>
                <a:schemeClr val="dk1"/>
              </a:solidFill>
              <a:latin typeface="Comic Sans MS"/>
              <a:ea typeface="Comic Sans MS"/>
              <a:cs typeface="Comic Sans MS"/>
              <a:sym typeface="Comic Sans MS"/>
            </a:endParaRPr>
          </a:p>
        </p:txBody>
      </p:sp>
      <p:sp>
        <p:nvSpPr>
          <p:cNvPr id="302" name="Google Shape;302;p16"/>
          <p:cNvSpPr txBox="1"/>
          <p:nvPr/>
        </p:nvSpPr>
        <p:spPr>
          <a:xfrm>
            <a:off x="6503853" y="4667850"/>
            <a:ext cx="1445400" cy="8028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Tabloid papers</a:t>
            </a:r>
            <a:endParaRPr sz="2400" b="0" i="0" u="none" strike="noStrike" cap="none" dirty="0">
              <a:solidFill>
                <a:schemeClr val="dk1"/>
              </a:solidFill>
              <a:latin typeface="Comic Sans MS"/>
              <a:ea typeface="Comic Sans MS"/>
              <a:cs typeface="Comic Sans MS"/>
              <a:sym typeface="Comic Sans MS"/>
            </a:endParaRPr>
          </a:p>
        </p:txBody>
      </p:sp>
      <p:sp>
        <p:nvSpPr>
          <p:cNvPr id="303" name="Google Shape;303;p16"/>
          <p:cNvSpPr txBox="1"/>
          <p:nvPr/>
        </p:nvSpPr>
        <p:spPr>
          <a:xfrm>
            <a:off x="6477108" y="5485781"/>
            <a:ext cx="2933400" cy="523200"/>
          </a:xfrm>
          <a:prstGeom prst="rect">
            <a:avLst/>
          </a:prstGeom>
          <a:solidFill>
            <a:srgbClr val="8CDE9E"/>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dirty="0">
                <a:solidFill>
                  <a:schemeClr val="dk1"/>
                </a:solidFill>
                <a:latin typeface="Comic Sans MS"/>
                <a:ea typeface="Comic Sans MS"/>
                <a:cs typeface="Comic Sans MS"/>
                <a:sym typeface="Comic Sans MS"/>
              </a:rPr>
              <a:t>youtubers</a:t>
            </a:r>
            <a:endParaRPr sz="2400" b="0" i="0" u="none" strike="noStrike" cap="none" dirty="0">
              <a:solidFill>
                <a:schemeClr val="dk1"/>
              </a:solidFill>
              <a:latin typeface="Comic Sans MS"/>
              <a:ea typeface="Comic Sans MS"/>
              <a:cs typeface="Comic Sans MS"/>
              <a:sym typeface="Comic Sans MS"/>
            </a:endParaRPr>
          </a:p>
        </p:txBody>
      </p:sp>
      <p:sp>
        <p:nvSpPr>
          <p:cNvPr id="304" name="Google Shape;304;p16"/>
          <p:cNvSpPr/>
          <p:nvPr/>
        </p:nvSpPr>
        <p:spPr>
          <a:xfrm>
            <a:off x="0" y="2941855"/>
            <a:ext cx="1626000" cy="1947808"/>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omic Sans MS"/>
                <a:ea typeface="Comic Sans MS"/>
                <a:cs typeface="Comic Sans MS"/>
                <a:sym typeface="Comic Sans MS"/>
              </a:rPr>
              <a:t>Support:</a:t>
            </a:r>
            <a:r>
              <a:rPr lang="en-GB" sz="1800" b="0" i="0" u="none" strike="noStrike" cap="none">
                <a:solidFill>
                  <a:srgbClr val="000000"/>
                </a:solidFill>
                <a:latin typeface="Comic Sans MS"/>
                <a:ea typeface="Comic Sans MS"/>
                <a:cs typeface="Comic Sans MS"/>
                <a:sym typeface="Comic Sans MS"/>
              </a:rPr>
              <a:t> Tabloid means papers with gossip and exaggerated stories</a:t>
            </a:r>
            <a:endParaRPr sz="1800" b="0" i="0" u="none" strike="noStrike" cap="none">
              <a:solidFill>
                <a:srgbClr val="000000"/>
              </a:solidFill>
              <a:latin typeface="Comic Sans MS"/>
              <a:ea typeface="Comic Sans MS"/>
              <a:cs typeface="Comic Sans MS"/>
              <a:sym typeface="Comic Sans MS"/>
            </a:endParaRPr>
          </a:p>
        </p:txBody>
      </p:sp>
      <p:sp>
        <p:nvSpPr>
          <p:cNvPr id="305" name="Google Shape;305;p16"/>
          <p:cNvSpPr/>
          <p:nvPr/>
        </p:nvSpPr>
        <p:spPr>
          <a:xfrm>
            <a:off x="-26775" y="4974200"/>
            <a:ext cx="1666800" cy="125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Comic Sans MS"/>
                <a:ea typeface="Comic Sans MS"/>
                <a:cs typeface="Comic Sans MS"/>
                <a:sym typeface="Comic Sans MS"/>
              </a:rPr>
              <a:t>Stretch:</a:t>
            </a:r>
            <a:r>
              <a:rPr lang="en-GB" sz="1800" b="0" i="0" u="none" strike="noStrike" cap="none">
                <a:solidFill>
                  <a:schemeClr val="dk1"/>
                </a:solidFill>
                <a:latin typeface="Comic Sans MS"/>
                <a:ea typeface="Comic Sans MS"/>
                <a:cs typeface="Comic Sans MS"/>
                <a:sym typeface="Comic Sans MS"/>
              </a:rPr>
              <a:t> Can you think of any others?</a:t>
            </a:r>
            <a:endParaRPr sz="1800" b="0" i="0" u="none" strike="noStrike" cap="none">
              <a:solidFill>
                <a:schemeClr val="dk1"/>
              </a:solidFill>
              <a:latin typeface="Comic Sans MS"/>
              <a:ea typeface="Comic Sans MS"/>
              <a:cs typeface="Comic Sans MS"/>
              <a:sym typeface="Comic Sans MS"/>
            </a:endParaRPr>
          </a:p>
        </p:txBody>
      </p:sp>
      <p:sp>
        <p:nvSpPr>
          <p:cNvPr id="306" name="Google Shape;306;p16"/>
          <p:cNvSpPr txBox="1"/>
          <p:nvPr/>
        </p:nvSpPr>
        <p:spPr>
          <a:xfrm>
            <a:off x="1757400" y="3759029"/>
            <a:ext cx="1880100" cy="958232"/>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University Websites</a:t>
            </a:r>
            <a:endParaRPr sz="2400" b="0" i="0" u="none" strike="noStrike" cap="none" dirty="0">
              <a:solidFill>
                <a:schemeClr val="dk1"/>
              </a:solidFill>
              <a:latin typeface="Comic Sans MS"/>
              <a:ea typeface="Comic Sans MS"/>
              <a:cs typeface="Comic Sans MS"/>
              <a:sym typeface="Comic Sans MS"/>
            </a:endParaRPr>
          </a:p>
        </p:txBody>
      </p:sp>
      <p:pic>
        <p:nvPicPr>
          <p:cNvPr id="307" name="Google Shape;307;p16"/>
          <p:cNvPicPr preferRelativeResize="0"/>
          <p:nvPr/>
        </p:nvPicPr>
        <p:blipFill rotWithShape="1">
          <a:blip r:embed="rId3">
            <a:alphaModFix/>
          </a:blip>
          <a:srcRect/>
          <a:stretch/>
        </p:blipFill>
        <p:spPr>
          <a:xfrm>
            <a:off x="8153868" y="976313"/>
            <a:ext cx="782666" cy="1081800"/>
          </a:xfrm>
          <a:prstGeom prst="rect">
            <a:avLst/>
          </a:prstGeom>
          <a:noFill/>
          <a:ln>
            <a:noFill/>
          </a:ln>
        </p:spPr>
      </p:pic>
      <p:sp>
        <p:nvSpPr>
          <p:cNvPr id="308" name="Google Shape;308;p16"/>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14" name="Google Shape;302;p16">
            <a:extLst>
              <a:ext uri="{FF2B5EF4-FFF2-40B4-BE49-F238E27FC236}">
                <a16:creationId xmlns:a16="http://schemas.microsoft.com/office/drawing/2014/main" id="{7C7BE497-21AA-416A-A336-D35DB32F2738}"/>
              </a:ext>
            </a:extLst>
          </p:cNvPr>
          <p:cNvSpPr txBox="1"/>
          <p:nvPr/>
        </p:nvSpPr>
        <p:spPr>
          <a:xfrm>
            <a:off x="1901153" y="5485781"/>
            <a:ext cx="1445400" cy="8028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Doctor’s advice</a:t>
            </a:r>
            <a:endParaRPr sz="2400" b="0"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786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8"/>
          <p:cNvSpPr txBox="1"/>
          <p:nvPr/>
        </p:nvSpPr>
        <p:spPr>
          <a:xfrm>
            <a:off x="5658300" y="1166450"/>
            <a:ext cx="3114000" cy="4976400"/>
          </a:xfrm>
          <a:prstGeom prst="rect">
            <a:avLst/>
          </a:prstGeom>
          <a:gradFill>
            <a:gsLst>
              <a:gs pos="0">
                <a:srgbClr val="83BBFF"/>
              </a:gs>
              <a:gs pos="50000">
                <a:srgbClr val="B3D3FF"/>
              </a:gs>
              <a:gs pos="100000">
                <a:srgbClr val="DAE9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Comic Sans MS"/>
                <a:ea typeface="Comic Sans MS"/>
                <a:cs typeface="Comic Sans MS"/>
                <a:sym typeface="Comic Sans MS"/>
              </a:rPr>
              <a:t>Fake News</a:t>
            </a:r>
            <a:r>
              <a:rPr lang="en-GB" sz="2400" b="0" i="0" u="none" strike="noStrike" cap="none">
                <a:solidFill>
                  <a:schemeClr val="dk1"/>
                </a:solidFill>
                <a:latin typeface="Comic Sans MS"/>
                <a:ea typeface="Comic Sans MS"/>
                <a:cs typeface="Comic Sans MS"/>
                <a:sym typeface="Comic Sans MS"/>
              </a:rPr>
              <a:t>:</a:t>
            </a: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Intentionally misleading content created to misinform the reader to either discredit real stories either for political and/ financial gain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p:txBody>
      </p:sp>
      <p:sp>
        <p:nvSpPr>
          <p:cNvPr id="330" name="Google Shape;330;p18"/>
          <p:cNvSpPr txBox="1"/>
          <p:nvPr/>
        </p:nvSpPr>
        <p:spPr>
          <a:xfrm>
            <a:off x="0" y="1353300"/>
            <a:ext cx="1974900" cy="575100"/>
          </a:xfrm>
          <a:prstGeom prst="rect">
            <a:avLst/>
          </a:prstGeom>
          <a:gradFill>
            <a:gsLst>
              <a:gs pos="0">
                <a:srgbClr val="8CDE9E"/>
              </a:gs>
              <a:gs pos="50000">
                <a:srgbClr val="BAE8C3"/>
              </a:gs>
              <a:gs pos="100000">
                <a:srgbClr val="DEF2E1"/>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The Queen</a:t>
            </a:r>
            <a:endParaRPr sz="2400" b="0" i="0" u="none" strike="noStrike" cap="none">
              <a:solidFill>
                <a:schemeClr val="dk1"/>
              </a:solidFill>
              <a:latin typeface="Comic Sans MS"/>
              <a:ea typeface="Comic Sans MS"/>
              <a:cs typeface="Comic Sans MS"/>
              <a:sym typeface="Comic Sans MS"/>
            </a:endParaRPr>
          </a:p>
        </p:txBody>
      </p:sp>
      <p:sp>
        <p:nvSpPr>
          <p:cNvPr id="331" name="Google Shape;331;p18"/>
          <p:cNvSpPr txBox="1"/>
          <p:nvPr/>
        </p:nvSpPr>
        <p:spPr>
          <a:xfrm>
            <a:off x="-10000" y="2505050"/>
            <a:ext cx="1836600" cy="57510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Paid for</a:t>
            </a:r>
            <a:endParaRPr sz="2400" b="0" i="0" u="none" strike="noStrike" cap="none">
              <a:solidFill>
                <a:schemeClr val="dk1"/>
              </a:solidFill>
              <a:latin typeface="Comic Sans MS"/>
              <a:ea typeface="Comic Sans MS"/>
              <a:cs typeface="Comic Sans MS"/>
              <a:sym typeface="Comic Sans MS"/>
            </a:endParaRPr>
          </a:p>
        </p:txBody>
      </p:sp>
      <p:sp>
        <p:nvSpPr>
          <p:cNvPr id="332" name="Google Shape;332;p18"/>
          <p:cNvSpPr txBox="1"/>
          <p:nvPr/>
        </p:nvSpPr>
        <p:spPr>
          <a:xfrm>
            <a:off x="-10000" y="172600"/>
            <a:ext cx="8801400" cy="7848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Make a fake news story… join together these words in any format and create  </a:t>
            </a:r>
            <a:endParaRPr sz="2400" b="0" i="0" u="none" strike="noStrike" cap="none">
              <a:solidFill>
                <a:schemeClr val="dk1"/>
              </a:solidFill>
              <a:latin typeface="Comic Sans MS"/>
              <a:ea typeface="Comic Sans MS"/>
              <a:cs typeface="Comic Sans MS"/>
              <a:sym typeface="Comic Sans MS"/>
            </a:endParaRPr>
          </a:p>
        </p:txBody>
      </p:sp>
      <p:sp>
        <p:nvSpPr>
          <p:cNvPr id="333" name="Google Shape;333;p18"/>
          <p:cNvSpPr txBox="1"/>
          <p:nvPr/>
        </p:nvSpPr>
        <p:spPr>
          <a:xfrm>
            <a:off x="0" y="3656800"/>
            <a:ext cx="1974900" cy="784800"/>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The Illuminati</a:t>
            </a:r>
            <a:endParaRPr sz="2400" b="0" i="0" u="none" strike="noStrike" cap="none">
              <a:solidFill>
                <a:schemeClr val="dk1"/>
              </a:solidFill>
              <a:latin typeface="Comic Sans MS"/>
              <a:ea typeface="Comic Sans MS"/>
              <a:cs typeface="Comic Sans MS"/>
              <a:sym typeface="Comic Sans MS"/>
            </a:endParaRPr>
          </a:p>
        </p:txBody>
      </p:sp>
      <p:sp>
        <p:nvSpPr>
          <p:cNvPr id="334" name="Google Shape;334;p18"/>
          <p:cNvSpPr txBox="1"/>
          <p:nvPr/>
        </p:nvSpPr>
        <p:spPr>
          <a:xfrm>
            <a:off x="78825" y="5530950"/>
            <a:ext cx="5137800" cy="575100"/>
          </a:xfrm>
          <a:prstGeom prst="rect">
            <a:avLst/>
          </a:prstGeom>
          <a:solidFill>
            <a:srgbClr val="FF99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to spread COVID</a:t>
            </a:r>
            <a:endParaRPr sz="2400" b="0" i="0" u="none" strike="noStrike" cap="none" dirty="0">
              <a:solidFill>
                <a:schemeClr val="dk1"/>
              </a:solidFill>
              <a:latin typeface="Comic Sans MS"/>
              <a:ea typeface="Comic Sans MS"/>
              <a:cs typeface="Comic Sans MS"/>
              <a:sym typeface="Comic Sans MS"/>
            </a:endParaRPr>
          </a:p>
        </p:txBody>
      </p:sp>
      <p:cxnSp>
        <p:nvCxnSpPr>
          <p:cNvPr id="335" name="Google Shape;335;p18"/>
          <p:cNvCxnSpPr>
            <a:stCxn id="334" idx="1"/>
          </p:cNvCxnSpPr>
          <p:nvPr/>
        </p:nvCxnSpPr>
        <p:spPr>
          <a:xfrm rot="10800000">
            <a:off x="-24675" y="5634300"/>
            <a:ext cx="103500" cy="184200"/>
          </a:xfrm>
          <a:prstGeom prst="straightConnector1">
            <a:avLst/>
          </a:prstGeom>
          <a:noFill/>
          <a:ln w="9525" cap="flat" cmpd="sng">
            <a:solidFill>
              <a:schemeClr val="dk2"/>
            </a:solidFill>
            <a:prstDash val="solid"/>
            <a:round/>
            <a:headEnd type="none" w="sm" len="sm"/>
            <a:tailEnd type="none" w="sm" len="sm"/>
          </a:ln>
        </p:spPr>
      </p:cxnSp>
      <p:sp>
        <p:nvSpPr>
          <p:cNvPr id="336" name="Google Shape;336;p18"/>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337" name="Google Shape;337;p18"/>
          <p:cNvSpPr txBox="1"/>
          <p:nvPr/>
        </p:nvSpPr>
        <p:spPr>
          <a:xfrm>
            <a:off x="2147775" y="1331500"/>
            <a:ext cx="932100" cy="575100"/>
          </a:xfrm>
          <a:prstGeom prst="rect">
            <a:avLst/>
          </a:prstGeom>
          <a:gradFill>
            <a:gsLst>
              <a:gs pos="0">
                <a:srgbClr val="8CDE9E"/>
              </a:gs>
              <a:gs pos="50000">
                <a:srgbClr val="BAE8C3"/>
              </a:gs>
              <a:gs pos="100000">
                <a:srgbClr val="DEF2E1"/>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Isis</a:t>
            </a:r>
            <a:endParaRPr sz="2400" b="0" i="0" u="none" strike="noStrike" cap="none">
              <a:solidFill>
                <a:schemeClr val="dk1"/>
              </a:solidFill>
              <a:latin typeface="Comic Sans MS"/>
              <a:ea typeface="Comic Sans MS"/>
              <a:cs typeface="Comic Sans MS"/>
              <a:sym typeface="Comic Sans MS"/>
            </a:endParaRPr>
          </a:p>
        </p:txBody>
      </p:sp>
      <p:sp>
        <p:nvSpPr>
          <p:cNvPr id="338" name="Google Shape;338;p18"/>
          <p:cNvSpPr txBox="1"/>
          <p:nvPr/>
        </p:nvSpPr>
        <p:spPr>
          <a:xfrm>
            <a:off x="3191039" y="1331500"/>
            <a:ext cx="1974900" cy="575100"/>
          </a:xfrm>
          <a:prstGeom prst="rect">
            <a:avLst/>
          </a:prstGeom>
          <a:gradFill>
            <a:gsLst>
              <a:gs pos="0">
                <a:srgbClr val="8CDE9E"/>
              </a:gs>
              <a:gs pos="50000">
                <a:srgbClr val="BAE8C3"/>
              </a:gs>
              <a:gs pos="100000">
                <a:srgbClr val="DEF2E1"/>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Beyonce</a:t>
            </a:r>
            <a:endParaRPr sz="2400" b="0" i="0" u="none" strike="noStrike" cap="none">
              <a:solidFill>
                <a:schemeClr val="dk1"/>
              </a:solidFill>
              <a:latin typeface="Comic Sans MS"/>
              <a:ea typeface="Comic Sans MS"/>
              <a:cs typeface="Comic Sans MS"/>
              <a:sym typeface="Comic Sans MS"/>
            </a:endParaRPr>
          </a:p>
        </p:txBody>
      </p:sp>
      <p:sp>
        <p:nvSpPr>
          <p:cNvPr id="339" name="Google Shape;339;p18"/>
          <p:cNvSpPr txBox="1"/>
          <p:nvPr/>
        </p:nvSpPr>
        <p:spPr>
          <a:xfrm>
            <a:off x="2058975" y="2483775"/>
            <a:ext cx="1028700" cy="57510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killed</a:t>
            </a:r>
            <a:endParaRPr sz="2400" b="0" i="0" u="none" strike="noStrike" cap="none">
              <a:solidFill>
                <a:schemeClr val="dk1"/>
              </a:solidFill>
              <a:latin typeface="Comic Sans MS"/>
              <a:ea typeface="Comic Sans MS"/>
              <a:cs typeface="Comic Sans MS"/>
              <a:sym typeface="Comic Sans MS"/>
            </a:endParaRPr>
          </a:p>
        </p:txBody>
      </p:sp>
      <p:sp>
        <p:nvSpPr>
          <p:cNvPr id="340" name="Google Shape;340;p18"/>
          <p:cNvSpPr txBox="1"/>
          <p:nvPr/>
        </p:nvSpPr>
        <p:spPr>
          <a:xfrm>
            <a:off x="3295150" y="2483775"/>
            <a:ext cx="1836600" cy="57510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joined</a:t>
            </a:r>
            <a:endParaRPr sz="2400" b="0" i="0" u="none" strike="noStrike" cap="none">
              <a:solidFill>
                <a:schemeClr val="dk1"/>
              </a:solidFill>
              <a:latin typeface="Comic Sans MS"/>
              <a:ea typeface="Comic Sans MS"/>
              <a:cs typeface="Comic Sans MS"/>
              <a:sym typeface="Comic Sans MS"/>
            </a:endParaRPr>
          </a:p>
        </p:txBody>
      </p:sp>
      <p:sp>
        <p:nvSpPr>
          <p:cNvPr id="341" name="Google Shape;341;p18"/>
          <p:cNvSpPr txBox="1"/>
          <p:nvPr/>
        </p:nvSpPr>
        <p:spPr>
          <a:xfrm>
            <a:off x="2147775" y="3656800"/>
            <a:ext cx="1659000" cy="1624200"/>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The Eurovision Song contest</a:t>
            </a:r>
            <a:endParaRPr sz="2400" b="0" i="0" u="none" strike="noStrike" cap="none">
              <a:solidFill>
                <a:schemeClr val="dk1"/>
              </a:solidFill>
              <a:latin typeface="Comic Sans MS"/>
              <a:ea typeface="Comic Sans MS"/>
              <a:cs typeface="Comic Sans MS"/>
              <a:sym typeface="Comic Sans MS"/>
            </a:endParaRPr>
          </a:p>
        </p:txBody>
      </p:sp>
      <p:sp>
        <p:nvSpPr>
          <p:cNvPr id="342" name="Google Shape;342;p18"/>
          <p:cNvSpPr txBox="1"/>
          <p:nvPr/>
        </p:nvSpPr>
        <p:spPr>
          <a:xfrm>
            <a:off x="3979649" y="3636050"/>
            <a:ext cx="1357577" cy="1540200"/>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Boris Johnson</a:t>
            </a:r>
            <a:endParaRPr sz="24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5658300" y="1166450"/>
            <a:ext cx="3114000" cy="4976400"/>
          </a:xfrm>
          <a:prstGeom prst="rect">
            <a:avLst/>
          </a:prstGeom>
          <a:gradFill>
            <a:gsLst>
              <a:gs pos="0">
                <a:srgbClr val="83BBFF"/>
              </a:gs>
              <a:gs pos="50000">
                <a:srgbClr val="B3D3FF"/>
              </a:gs>
              <a:gs pos="100000">
                <a:srgbClr val="DAE9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Comic Sans MS"/>
                <a:ea typeface="Comic Sans MS"/>
                <a:cs typeface="Comic Sans MS"/>
                <a:sym typeface="Comic Sans MS"/>
              </a:rPr>
              <a:t>Fake News</a:t>
            </a:r>
            <a:r>
              <a:rPr lang="en-GB" sz="2400" b="0" i="0" u="none" strike="noStrike" cap="none">
                <a:solidFill>
                  <a:schemeClr val="dk1"/>
                </a:solidFill>
                <a:latin typeface="Comic Sans MS"/>
                <a:ea typeface="Comic Sans MS"/>
                <a:cs typeface="Comic Sans MS"/>
                <a:sym typeface="Comic Sans MS"/>
              </a:rPr>
              <a:t>:</a:t>
            </a: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Intentionally misleading content created to misinform the reader to either discredit real stories either for political and/ financial gain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p:txBody>
      </p:sp>
      <p:sp>
        <p:nvSpPr>
          <p:cNvPr id="348" name="Google Shape;348;p19"/>
          <p:cNvSpPr txBox="1"/>
          <p:nvPr/>
        </p:nvSpPr>
        <p:spPr>
          <a:xfrm>
            <a:off x="0" y="1353300"/>
            <a:ext cx="1974900" cy="820500"/>
          </a:xfrm>
          <a:prstGeom prst="rect">
            <a:avLst/>
          </a:prstGeom>
          <a:gradFill>
            <a:gsLst>
              <a:gs pos="0">
                <a:srgbClr val="8CDE9E"/>
              </a:gs>
              <a:gs pos="50000">
                <a:srgbClr val="BAE8C3"/>
              </a:gs>
              <a:gs pos="100000">
                <a:srgbClr val="DEF2E1"/>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The Royal Family</a:t>
            </a:r>
            <a:endParaRPr sz="2400" b="0" i="0" u="none" strike="noStrike" cap="none">
              <a:solidFill>
                <a:schemeClr val="dk1"/>
              </a:solidFill>
              <a:latin typeface="Comic Sans MS"/>
              <a:ea typeface="Comic Sans MS"/>
              <a:cs typeface="Comic Sans MS"/>
              <a:sym typeface="Comic Sans MS"/>
            </a:endParaRPr>
          </a:p>
        </p:txBody>
      </p:sp>
      <p:sp>
        <p:nvSpPr>
          <p:cNvPr id="349" name="Google Shape;349;p19"/>
          <p:cNvSpPr txBox="1"/>
          <p:nvPr/>
        </p:nvSpPr>
        <p:spPr>
          <a:xfrm>
            <a:off x="-10000" y="2505050"/>
            <a:ext cx="1836600" cy="57510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Paid for</a:t>
            </a:r>
            <a:endParaRPr sz="2400" b="0" i="0" u="none" strike="noStrike" cap="none">
              <a:solidFill>
                <a:schemeClr val="dk1"/>
              </a:solidFill>
              <a:latin typeface="Comic Sans MS"/>
              <a:ea typeface="Comic Sans MS"/>
              <a:cs typeface="Comic Sans MS"/>
              <a:sym typeface="Comic Sans MS"/>
            </a:endParaRPr>
          </a:p>
        </p:txBody>
      </p:sp>
      <p:sp>
        <p:nvSpPr>
          <p:cNvPr id="350" name="Google Shape;350;p19"/>
          <p:cNvSpPr txBox="1"/>
          <p:nvPr/>
        </p:nvSpPr>
        <p:spPr>
          <a:xfrm>
            <a:off x="-10000" y="172600"/>
            <a:ext cx="8801400" cy="7848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Make a fake news story… join together these words in any format and create a </a:t>
            </a:r>
            <a:endParaRPr sz="2400" b="0" i="0" u="none" strike="noStrike" cap="none">
              <a:solidFill>
                <a:schemeClr val="dk1"/>
              </a:solidFill>
              <a:latin typeface="Comic Sans MS"/>
              <a:ea typeface="Comic Sans MS"/>
              <a:cs typeface="Comic Sans MS"/>
              <a:sym typeface="Comic Sans MS"/>
            </a:endParaRPr>
          </a:p>
        </p:txBody>
      </p:sp>
      <p:sp>
        <p:nvSpPr>
          <p:cNvPr id="351" name="Google Shape;351;p19"/>
          <p:cNvSpPr txBox="1"/>
          <p:nvPr/>
        </p:nvSpPr>
        <p:spPr>
          <a:xfrm>
            <a:off x="0" y="3656800"/>
            <a:ext cx="1974900" cy="784800"/>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The Illuminati</a:t>
            </a:r>
            <a:endParaRPr sz="2400" b="0" i="0" u="none" strike="noStrike" cap="none">
              <a:solidFill>
                <a:schemeClr val="dk1"/>
              </a:solidFill>
              <a:latin typeface="Comic Sans MS"/>
              <a:ea typeface="Comic Sans MS"/>
              <a:cs typeface="Comic Sans MS"/>
              <a:sym typeface="Comic Sans MS"/>
            </a:endParaRPr>
          </a:p>
        </p:txBody>
      </p:sp>
      <p:sp>
        <p:nvSpPr>
          <p:cNvPr id="352" name="Google Shape;352;p19"/>
          <p:cNvSpPr txBox="1"/>
          <p:nvPr/>
        </p:nvSpPr>
        <p:spPr>
          <a:xfrm>
            <a:off x="78825" y="5530950"/>
            <a:ext cx="5137800" cy="575100"/>
          </a:xfrm>
          <a:prstGeom prst="rect">
            <a:avLst/>
          </a:prstGeom>
          <a:solidFill>
            <a:srgbClr val="FF99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to spread COVID</a:t>
            </a:r>
            <a:endParaRPr sz="2400" b="0" i="0" u="none" strike="noStrike" cap="none" dirty="0">
              <a:solidFill>
                <a:schemeClr val="dk1"/>
              </a:solidFill>
              <a:latin typeface="Comic Sans MS"/>
              <a:ea typeface="Comic Sans MS"/>
              <a:cs typeface="Comic Sans MS"/>
              <a:sym typeface="Comic Sans MS"/>
            </a:endParaRPr>
          </a:p>
        </p:txBody>
      </p:sp>
      <p:cxnSp>
        <p:nvCxnSpPr>
          <p:cNvPr id="353" name="Google Shape;353;p19"/>
          <p:cNvCxnSpPr>
            <a:stCxn id="352" idx="1"/>
          </p:cNvCxnSpPr>
          <p:nvPr/>
        </p:nvCxnSpPr>
        <p:spPr>
          <a:xfrm rot="10800000">
            <a:off x="-24675" y="5634300"/>
            <a:ext cx="103500" cy="184200"/>
          </a:xfrm>
          <a:prstGeom prst="straightConnector1">
            <a:avLst/>
          </a:prstGeom>
          <a:noFill/>
          <a:ln w="9525" cap="flat" cmpd="sng">
            <a:solidFill>
              <a:schemeClr val="dk2"/>
            </a:solidFill>
            <a:prstDash val="solid"/>
            <a:round/>
            <a:headEnd type="none" w="sm" len="sm"/>
            <a:tailEnd type="none" w="sm" len="sm"/>
          </a:ln>
        </p:spPr>
      </p:cxnSp>
      <p:sp>
        <p:nvSpPr>
          <p:cNvPr id="354" name="Google Shape;354;p19"/>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355" name="Google Shape;355;p19"/>
          <p:cNvSpPr txBox="1"/>
          <p:nvPr/>
        </p:nvSpPr>
        <p:spPr>
          <a:xfrm>
            <a:off x="2147775" y="1331500"/>
            <a:ext cx="932100" cy="575100"/>
          </a:xfrm>
          <a:prstGeom prst="rect">
            <a:avLst/>
          </a:prstGeom>
          <a:gradFill>
            <a:gsLst>
              <a:gs pos="0">
                <a:srgbClr val="8CDE9E"/>
              </a:gs>
              <a:gs pos="50000">
                <a:srgbClr val="BAE8C3"/>
              </a:gs>
              <a:gs pos="100000">
                <a:srgbClr val="DEF2E1"/>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Isis</a:t>
            </a:r>
            <a:endParaRPr sz="2400" b="0" i="0" u="none" strike="noStrike" cap="none">
              <a:solidFill>
                <a:schemeClr val="dk1"/>
              </a:solidFill>
              <a:latin typeface="Comic Sans MS"/>
              <a:ea typeface="Comic Sans MS"/>
              <a:cs typeface="Comic Sans MS"/>
              <a:sym typeface="Comic Sans MS"/>
            </a:endParaRPr>
          </a:p>
        </p:txBody>
      </p:sp>
      <p:sp>
        <p:nvSpPr>
          <p:cNvPr id="356" name="Google Shape;356;p19"/>
          <p:cNvSpPr txBox="1"/>
          <p:nvPr/>
        </p:nvSpPr>
        <p:spPr>
          <a:xfrm>
            <a:off x="3191039" y="1331500"/>
            <a:ext cx="1974900" cy="575100"/>
          </a:xfrm>
          <a:prstGeom prst="rect">
            <a:avLst/>
          </a:prstGeom>
          <a:gradFill>
            <a:gsLst>
              <a:gs pos="0">
                <a:srgbClr val="8CDE9E"/>
              </a:gs>
              <a:gs pos="50000">
                <a:srgbClr val="BAE8C3"/>
              </a:gs>
              <a:gs pos="100000">
                <a:srgbClr val="DEF2E1"/>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Beyonce</a:t>
            </a:r>
            <a:endParaRPr sz="2400" b="0" i="0" u="none" strike="noStrike" cap="none">
              <a:solidFill>
                <a:schemeClr val="dk1"/>
              </a:solidFill>
              <a:latin typeface="Comic Sans MS"/>
              <a:ea typeface="Comic Sans MS"/>
              <a:cs typeface="Comic Sans MS"/>
              <a:sym typeface="Comic Sans MS"/>
            </a:endParaRPr>
          </a:p>
        </p:txBody>
      </p:sp>
      <p:sp>
        <p:nvSpPr>
          <p:cNvPr id="357" name="Google Shape;357;p19"/>
          <p:cNvSpPr txBox="1"/>
          <p:nvPr/>
        </p:nvSpPr>
        <p:spPr>
          <a:xfrm>
            <a:off x="2058975" y="2483775"/>
            <a:ext cx="1028700" cy="57510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killed</a:t>
            </a:r>
            <a:endParaRPr sz="2400" b="0" i="0" u="none" strike="noStrike" cap="none">
              <a:solidFill>
                <a:schemeClr val="dk1"/>
              </a:solidFill>
              <a:latin typeface="Comic Sans MS"/>
              <a:ea typeface="Comic Sans MS"/>
              <a:cs typeface="Comic Sans MS"/>
              <a:sym typeface="Comic Sans MS"/>
            </a:endParaRPr>
          </a:p>
        </p:txBody>
      </p:sp>
      <p:sp>
        <p:nvSpPr>
          <p:cNvPr id="358" name="Google Shape;358;p19"/>
          <p:cNvSpPr txBox="1"/>
          <p:nvPr/>
        </p:nvSpPr>
        <p:spPr>
          <a:xfrm>
            <a:off x="3295150" y="2483775"/>
            <a:ext cx="1836600" cy="57510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joined</a:t>
            </a:r>
            <a:endParaRPr sz="2400" b="0" i="0" u="none" strike="noStrike" cap="none">
              <a:solidFill>
                <a:schemeClr val="dk1"/>
              </a:solidFill>
              <a:latin typeface="Comic Sans MS"/>
              <a:ea typeface="Comic Sans MS"/>
              <a:cs typeface="Comic Sans MS"/>
              <a:sym typeface="Comic Sans MS"/>
            </a:endParaRPr>
          </a:p>
        </p:txBody>
      </p:sp>
      <p:sp>
        <p:nvSpPr>
          <p:cNvPr id="359" name="Google Shape;359;p19"/>
          <p:cNvSpPr txBox="1"/>
          <p:nvPr/>
        </p:nvSpPr>
        <p:spPr>
          <a:xfrm>
            <a:off x="2147775" y="3656800"/>
            <a:ext cx="1659000" cy="1624200"/>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The Eurovision Song contest</a:t>
            </a:r>
            <a:endParaRPr sz="2400" b="0" i="0" u="none" strike="noStrike" cap="none">
              <a:solidFill>
                <a:schemeClr val="dk1"/>
              </a:solidFill>
              <a:latin typeface="Comic Sans MS"/>
              <a:ea typeface="Comic Sans MS"/>
              <a:cs typeface="Comic Sans MS"/>
              <a:sym typeface="Comic Sans MS"/>
            </a:endParaRPr>
          </a:p>
        </p:txBody>
      </p:sp>
      <p:sp>
        <p:nvSpPr>
          <p:cNvPr id="360" name="Google Shape;360;p19"/>
          <p:cNvSpPr txBox="1"/>
          <p:nvPr/>
        </p:nvSpPr>
        <p:spPr>
          <a:xfrm>
            <a:off x="3979649" y="3636050"/>
            <a:ext cx="1357578" cy="1540200"/>
          </a:xfrm>
          <a:prstGeom prst="rect">
            <a:avLst/>
          </a:prstGeom>
          <a:solidFill>
            <a:srgbClr val="EAD1DC"/>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Boris Johnson</a:t>
            </a:r>
            <a:endParaRPr sz="2400" b="0" i="0" u="none" strike="noStrike" cap="none">
              <a:solidFill>
                <a:schemeClr val="dk1"/>
              </a:solidFill>
              <a:latin typeface="Comic Sans MS"/>
              <a:ea typeface="Comic Sans MS"/>
              <a:cs typeface="Comic Sans MS"/>
              <a:sym typeface="Comic Sans MS"/>
            </a:endParaRPr>
          </a:p>
        </p:txBody>
      </p:sp>
      <p:cxnSp>
        <p:nvCxnSpPr>
          <p:cNvPr id="361" name="Google Shape;361;p19"/>
          <p:cNvCxnSpPr/>
          <p:nvPr/>
        </p:nvCxnSpPr>
        <p:spPr>
          <a:xfrm>
            <a:off x="752050" y="1974925"/>
            <a:ext cx="877500" cy="483600"/>
          </a:xfrm>
          <a:prstGeom prst="straightConnector1">
            <a:avLst/>
          </a:prstGeom>
          <a:noFill/>
          <a:ln w="9525" cap="flat" cmpd="sng">
            <a:solidFill>
              <a:schemeClr val="dk2"/>
            </a:solidFill>
            <a:prstDash val="solid"/>
            <a:round/>
            <a:headEnd type="none" w="sm" len="sm"/>
            <a:tailEnd type="triangle" w="med" len="med"/>
          </a:ln>
        </p:spPr>
      </p:cxnSp>
      <p:cxnSp>
        <p:nvCxnSpPr>
          <p:cNvPr id="362" name="Google Shape;362;p19"/>
          <p:cNvCxnSpPr>
            <a:endCxn id="359" idx="0"/>
          </p:cNvCxnSpPr>
          <p:nvPr/>
        </p:nvCxnSpPr>
        <p:spPr>
          <a:xfrm>
            <a:off x="1826475" y="3011500"/>
            <a:ext cx="1150800" cy="645300"/>
          </a:xfrm>
          <a:prstGeom prst="straightConnector1">
            <a:avLst/>
          </a:prstGeom>
          <a:noFill/>
          <a:ln w="9525" cap="flat" cmpd="sng">
            <a:solidFill>
              <a:schemeClr val="dk2"/>
            </a:solidFill>
            <a:prstDash val="solid"/>
            <a:round/>
            <a:headEnd type="none" w="sm" len="sm"/>
            <a:tailEnd type="triangle" w="med" len="med"/>
          </a:ln>
        </p:spPr>
      </p:cxnSp>
      <p:cxnSp>
        <p:nvCxnSpPr>
          <p:cNvPr id="363" name="Google Shape;363;p19"/>
          <p:cNvCxnSpPr/>
          <p:nvPr/>
        </p:nvCxnSpPr>
        <p:spPr>
          <a:xfrm>
            <a:off x="3614375" y="5176250"/>
            <a:ext cx="844200" cy="3210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0"/>
          <p:cNvSpPr txBox="1"/>
          <p:nvPr/>
        </p:nvSpPr>
        <p:spPr>
          <a:xfrm>
            <a:off x="5393933" y="1166450"/>
            <a:ext cx="3594817" cy="4976400"/>
          </a:xfrm>
          <a:prstGeom prst="rect">
            <a:avLst/>
          </a:prstGeom>
          <a:gradFill>
            <a:gsLst>
              <a:gs pos="0">
                <a:srgbClr val="83BBFF"/>
              </a:gs>
              <a:gs pos="50000">
                <a:srgbClr val="B3D3FF"/>
              </a:gs>
              <a:gs pos="100000">
                <a:srgbClr val="DAE9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sng" strike="noStrike" cap="none" dirty="0">
                <a:solidFill>
                  <a:schemeClr val="dk1"/>
                </a:solidFill>
                <a:latin typeface="Comic Sans MS"/>
                <a:ea typeface="Comic Sans MS"/>
                <a:cs typeface="Comic Sans MS"/>
                <a:sym typeface="Comic Sans MS"/>
              </a:rPr>
              <a:t>Fake News</a:t>
            </a:r>
            <a:r>
              <a:rPr lang="en-GB" sz="2400" b="0" i="0" u="none" strike="noStrike" cap="none" dirty="0">
                <a:solidFill>
                  <a:schemeClr val="dk1"/>
                </a:solidFill>
                <a:latin typeface="Comic Sans MS"/>
                <a:ea typeface="Comic Sans MS"/>
                <a:cs typeface="Comic Sans MS"/>
                <a:sym typeface="Comic Sans MS"/>
              </a:rPr>
              <a:t>:</a:t>
            </a:r>
            <a:endParaRPr sz="24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Intentionally misleading content created to misinform the reader to either discredit real stories either for political and/ financial gain </a:t>
            </a:r>
            <a:r>
              <a:rPr lang="en-GB" sz="2400" dirty="0">
                <a:solidFill>
                  <a:schemeClr val="dk1"/>
                </a:solidFill>
                <a:latin typeface="Comic Sans MS"/>
                <a:ea typeface="Comic Sans MS"/>
                <a:cs typeface="Comic Sans MS"/>
                <a:sym typeface="Comic Sans MS"/>
              </a:rPr>
              <a:t>is all over the internet. </a:t>
            </a:r>
          </a:p>
          <a:p>
            <a:pPr marL="0" marR="0" lvl="0" indent="0" algn="ctr" rtl="0">
              <a:lnSpc>
                <a:spcPct val="100000"/>
              </a:lnSpc>
              <a:spcBef>
                <a:spcPts val="0"/>
              </a:spcBef>
              <a:spcAft>
                <a:spcPts val="0"/>
              </a:spcAft>
              <a:buClr>
                <a:srgbClr val="000000"/>
              </a:buClr>
              <a:buSzPts val="2400"/>
              <a:buFont typeface="Arial"/>
              <a:buNone/>
            </a:pPr>
            <a:endParaRPr lang="en-GB" sz="2400" b="0" i="0" u="none" strike="noStrike" cap="none" dirty="0">
              <a:solidFill>
                <a:schemeClr val="dk1"/>
              </a:solidFill>
              <a:latin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sym typeface="Comic Sans MS"/>
              </a:rPr>
              <a:t>DON’T GET FOOLED- USE WWW.</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mic Sans MS"/>
              <a:ea typeface="Comic Sans MS"/>
              <a:cs typeface="Comic Sans MS"/>
              <a:sym typeface="Comic Sans MS"/>
            </a:endParaRPr>
          </a:p>
        </p:txBody>
      </p:sp>
      <p:sp>
        <p:nvSpPr>
          <p:cNvPr id="369" name="Google Shape;369;p20"/>
          <p:cNvSpPr txBox="1"/>
          <p:nvPr/>
        </p:nvSpPr>
        <p:spPr>
          <a:xfrm>
            <a:off x="-10000" y="172600"/>
            <a:ext cx="8801400" cy="7848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Whatever you made is as strange as the materials which </a:t>
            </a:r>
            <a:r>
              <a:rPr lang="en-GB" sz="2400">
                <a:solidFill>
                  <a:schemeClr val="dk1"/>
                </a:solidFill>
                <a:latin typeface="Comic Sans MS"/>
                <a:ea typeface="Comic Sans MS"/>
                <a:cs typeface="Comic Sans MS"/>
                <a:sym typeface="Comic Sans MS"/>
              </a:rPr>
              <a:t>you</a:t>
            </a:r>
            <a:r>
              <a:rPr lang="en-GB" sz="2400" b="0" i="0" u="none" strike="noStrike" cap="none">
                <a:solidFill>
                  <a:schemeClr val="dk1"/>
                </a:solidFill>
                <a:latin typeface="Comic Sans MS"/>
                <a:ea typeface="Comic Sans MS"/>
                <a:cs typeface="Comic Sans MS"/>
                <a:sym typeface="Comic Sans MS"/>
              </a:rPr>
              <a:t> can f</a:t>
            </a:r>
            <a:r>
              <a:rPr lang="en-GB" sz="2400">
                <a:solidFill>
                  <a:schemeClr val="dk1"/>
                </a:solidFill>
                <a:latin typeface="Comic Sans MS"/>
                <a:ea typeface="Comic Sans MS"/>
                <a:cs typeface="Comic Sans MS"/>
                <a:sym typeface="Comic Sans MS"/>
              </a:rPr>
              <a:t>ind</a:t>
            </a:r>
            <a:r>
              <a:rPr lang="en-GB" sz="2400" b="0" i="0" u="none" strike="noStrike" cap="none">
                <a:solidFill>
                  <a:schemeClr val="dk1"/>
                </a:solidFill>
                <a:latin typeface="Comic Sans MS"/>
                <a:ea typeface="Comic Sans MS"/>
                <a:cs typeface="Comic Sans MS"/>
                <a:sym typeface="Comic Sans MS"/>
              </a:rPr>
              <a:t> online</a:t>
            </a:r>
            <a:endParaRPr sz="2400" b="0" i="0" u="none" strike="noStrike" cap="none">
              <a:solidFill>
                <a:schemeClr val="dk1"/>
              </a:solidFill>
              <a:latin typeface="Comic Sans MS"/>
              <a:ea typeface="Comic Sans MS"/>
              <a:cs typeface="Comic Sans MS"/>
              <a:sym typeface="Comic Sans MS"/>
            </a:endParaRPr>
          </a:p>
        </p:txBody>
      </p:sp>
      <p:cxnSp>
        <p:nvCxnSpPr>
          <p:cNvPr id="370" name="Google Shape;370;p20"/>
          <p:cNvCxnSpPr/>
          <p:nvPr/>
        </p:nvCxnSpPr>
        <p:spPr>
          <a:xfrm rot="10800000">
            <a:off x="-24675" y="5634300"/>
            <a:ext cx="103500" cy="184200"/>
          </a:xfrm>
          <a:prstGeom prst="straightConnector1">
            <a:avLst/>
          </a:prstGeom>
          <a:noFill/>
          <a:ln w="9525" cap="flat" cmpd="sng">
            <a:solidFill>
              <a:schemeClr val="dk2"/>
            </a:solidFill>
            <a:prstDash val="solid"/>
            <a:round/>
            <a:headEnd type="none" w="sm" len="sm"/>
            <a:tailEnd type="none" w="sm" len="sm"/>
          </a:ln>
        </p:spPr>
      </p:cxnSp>
      <p:sp>
        <p:nvSpPr>
          <p:cNvPr id="371" name="Google Shape;371;p20"/>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pic>
        <p:nvPicPr>
          <p:cNvPr id="372" name="Google Shape;372;p20"/>
          <p:cNvPicPr preferRelativeResize="0"/>
          <p:nvPr/>
        </p:nvPicPr>
        <p:blipFill>
          <a:blip r:embed="rId3">
            <a:alphaModFix/>
          </a:blip>
          <a:stretch>
            <a:fillRect/>
          </a:stretch>
        </p:blipFill>
        <p:spPr>
          <a:xfrm>
            <a:off x="231225" y="1494975"/>
            <a:ext cx="4998321" cy="3868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p:nvPr/>
        </p:nvSpPr>
        <p:spPr>
          <a:xfrm>
            <a:off x="203100" y="71625"/>
            <a:ext cx="8940900" cy="15339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sng" strike="noStrike" cap="none">
                <a:solidFill>
                  <a:schemeClr val="dk1"/>
                </a:solidFill>
                <a:latin typeface="Comic Sans MS"/>
                <a:ea typeface="Comic Sans MS"/>
                <a:cs typeface="Comic Sans MS"/>
                <a:sym typeface="Comic Sans MS"/>
              </a:rPr>
              <a:t>How do you decide what to believe?</a:t>
            </a:r>
            <a:endParaRPr sz="3000" b="1"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Comic Sans MS"/>
                <a:ea typeface="Comic Sans MS"/>
                <a:cs typeface="Comic Sans MS"/>
                <a:sym typeface="Comic Sans MS"/>
              </a:rPr>
              <a:t>Can google hits alone help us decide what is and isn’t true? </a:t>
            </a:r>
            <a:endParaRPr sz="3000" b="0" i="0" u="none" strike="noStrike" cap="none">
              <a:solidFill>
                <a:schemeClr val="dk1"/>
              </a:solidFill>
              <a:latin typeface="Comic Sans MS"/>
              <a:ea typeface="Comic Sans MS"/>
              <a:cs typeface="Comic Sans MS"/>
              <a:sym typeface="Comic Sans MS"/>
            </a:endParaRPr>
          </a:p>
        </p:txBody>
      </p:sp>
      <p:sp>
        <p:nvSpPr>
          <p:cNvPr id="378" name="Google Shape;378;p21"/>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pic>
        <p:nvPicPr>
          <p:cNvPr id="379" name="Google Shape;379;p21"/>
          <p:cNvPicPr preferRelativeResize="0"/>
          <p:nvPr/>
        </p:nvPicPr>
        <p:blipFill rotWithShape="1">
          <a:blip r:embed="rId3">
            <a:alphaModFix/>
          </a:blip>
          <a:srcRect/>
          <a:stretch/>
        </p:blipFill>
        <p:spPr>
          <a:xfrm>
            <a:off x="125150" y="1666775"/>
            <a:ext cx="6845875" cy="1620025"/>
          </a:xfrm>
          <a:prstGeom prst="rect">
            <a:avLst/>
          </a:prstGeom>
          <a:noFill/>
          <a:ln>
            <a:noFill/>
          </a:ln>
        </p:spPr>
      </p:pic>
      <p:pic>
        <p:nvPicPr>
          <p:cNvPr id="380" name="Google Shape;380;p21"/>
          <p:cNvPicPr preferRelativeResize="0"/>
          <p:nvPr/>
        </p:nvPicPr>
        <p:blipFill rotWithShape="1">
          <a:blip r:embed="rId4">
            <a:alphaModFix/>
          </a:blip>
          <a:srcRect/>
          <a:stretch/>
        </p:blipFill>
        <p:spPr>
          <a:xfrm>
            <a:off x="125150" y="3348050"/>
            <a:ext cx="6845875" cy="1533900"/>
          </a:xfrm>
          <a:prstGeom prst="rect">
            <a:avLst/>
          </a:prstGeom>
          <a:noFill/>
          <a:ln>
            <a:noFill/>
          </a:ln>
        </p:spPr>
      </p:pic>
      <p:sp>
        <p:nvSpPr>
          <p:cNvPr id="382" name="Google Shape;382;p21"/>
          <p:cNvSpPr/>
          <p:nvPr/>
        </p:nvSpPr>
        <p:spPr>
          <a:xfrm>
            <a:off x="7162800" y="1818888"/>
            <a:ext cx="1911900" cy="13158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1"/>
          <p:cNvSpPr/>
          <p:nvPr/>
        </p:nvSpPr>
        <p:spPr>
          <a:xfrm>
            <a:off x="7162800" y="3261375"/>
            <a:ext cx="1911900" cy="13158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1"/>
          <p:cNvSpPr/>
          <p:nvPr/>
        </p:nvSpPr>
        <p:spPr>
          <a:xfrm>
            <a:off x="7162800" y="4881950"/>
            <a:ext cx="1911900" cy="13158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Picture 10">
            <a:extLst>
              <a:ext uri="{FF2B5EF4-FFF2-40B4-BE49-F238E27FC236}">
                <a16:creationId xmlns:a16="http://schemas.microsoft.com/office/drawing/2014/main" id="{BBDE1968-9204-4228-97B9-74DF93A55E90}"/>
              </a:ext>
            </a:extLst>
          </p:cNvPr>
          <p:cNvPicPr>
            <a:picLocks noChangeAspect="1"/>
          </p:cNvPicPr>
          <p:nvPr/>
        </p:nvPicPr>
        <p:blipFill rotWithShape="1">
          <a:blip r:embed="rId5"/>
          <a:srcRect l="-2697" t="9814" b="68504"/>
          <a:stretch/>
        </p:blipFill>
        <p:spPr>
          <a:xfrm>
            <a:off x="-123290" y="5050521"/>
            <a:ext cx="7286090" cy="11152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2"/>
          <p:cNvSpPr txBox="1"/>
          <p:nvPr/>
        </p:nvSpPr>
        <p:spPr>
          <a:xfrm>
            <a:off x="203100" y="71625"/>
            <a:ext cx="8940900" cy="9537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sng" strike="noStrike" cap="none">
                <a:solidFill>
                  <a:schemeClr val="dk1"/>
                </a:solidFill>
                <a:latin typeface="Comic Sans MS"/>
                <a:ea typeface="Comic Sans MS"/>
                <a:cs typeface="Comic Sans MS"/>
                <a:sym typeface="Comic Sans MS"/>
              </a:rPr>
              <a:t>How do you decide what to believe?</a:t>
            </a:r>
            <a:endParaRPr sz="3000" b="1"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omic Sans MS"/>
                <a:ea typeface="Comic Sans MS"/>
                <a:cs typeface="Comic Sans MS"/>
                <a:sym typeface="Comic Sans MS"/>
              </a:rPr>
              <a:t>Check your sources and create an informed opinion </a:t>
            </a:r>
            <a:endParaRPr sz="2800" b="0" i="0" u="none" strike="noStrike" cap="none">
              <a:solidFill>
                <a:schemeClr val="dk1"/>
              </a:solidFill>
              <a:latin typeface="Comic Sans MS"/>
              <a:ea typeface="Comic Sans MS"/>
              <a:cs typeface="Comic Sans MS"/>
              <a:sym typeface="Comic Sans MS"/>
            </a:endParaRPr>
          </a:p>
        </p:txBody>
      </p:sp>
      <p:sp>
        <p:nvSpPr>
          <p:cNvPr id="390" name="Google Shape;390;p22"/>
          <p:cNvSpPr txBox="1"/>
          <p:nvPr/>
        </p:nvSpPr>
        <p:spPr>
          <a:xfrm>
            <a:off x="179500" y="1196750"/>
            <a:ext cx="1873200" cy="1506900"/>
          </a:xfrm>
          <a:prstGeom prst="rect">
            <a:avLst/>
          </a:prstGeom>
          <a:gradFill>
            <a:gsLst>
              <a:gs pos="0">
                <a:srgbClr val="FFF6DB"/>
              </a:gs>
              <a:gs pos="100000">
                <a:srgbClr val="FAD25C"/>
              </a:gs>
            </a:gsLst>
            <a:lin ang="5400012"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a:t>
            </a:r>
            <a:endParaRPr sz="18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Define source᷾s and propaganda</a:t>
            </a:r>
            <a:endParaRPr sz="1800" b="0" i="0" u="none" strike="noStrike" cap="none">
              <a:solidFill>
                <a:schemeClr val="dk1"/>
              </a:solidFill>
              <a:latin typeface="Comic Sans MS"/>
              <a:ea typeface="Comic Sans MS"/>
              <a:cs typeface="Comic Sans MS"/>
              <a:sym typeface="Comic Sans MS"/>
            </a:endParaRPr>
          </a:p>
        </p:txBody>
      </p:sp>
      <p:sp>
        <p:nvSpPr>
          <p:cNvPr id="391" name="Google Shape;391;p22"/>
          <p:cNvSpPr txBox="1"/>
          <p:nvPr/>
        </p:nvSpPr>
        <p:spPr>
          <a:xfrm>
            <a:off x="179500" y="2835375"/>
            <a:ext cx="1873200" cy="1892100"/>
          </a:xfrm>
          <a:prstGeom prst="rect">
            <a:avLst/>
          </a:prstGeom>
          <a:gradFill>
            <a:gsLst>
              <a:gs pos="0">
                <a:srgbClr val="FFF6DB"/>
              </a:gs>
              <a:gs pos="100000">
                <a:srgbClr val="FAD25C"/>
              </a:gs>
            </a:gsLst>
            <a:lin ang="5400012"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 </a:t>
            </a:r>
            <a:r>
              <a:rPr lang="en-GB" sz="1800" b="0" i="0" u="none" strike="noStrike" cap="none">
                <a:solidFill>
                  <a:schemeClr val="dk1"/>
                </a:solidFill>
                <a:latin typeface="Comic Sans MS"/>
                <a:ea typeface="Comic Sans MS"/>
                <a:cs typeface="Comic Sans MS"/>
                <a:sym typeface="Comic Sans MS"/>
              </a:rPr>
              <a:t>understand why it is important to know where sources come from</a:t>
            </a:r>
            <a:endParaRPr sz="1800" b="0" i="0" u="none" strike="noStrike" cap="none">
              <a:solidFill>
                <a:schemeClr val="dk1"/>
              </a:solidFill>
              <a:latin typeface="Comic Sans MS"/>
              <a:ea typeface="Comic Sans MS"/>
              <a:cs typeface="Comic Sans MS"/>
              <a:sym typeface="Comic Sans MS"/>
            </a:endParaRPr>
          </a:p>
        </p:txBody>
      </p:sp>
      <p:sp>
        <p:nvSpPr>
          <p:cNvPr id="392" name="Google Shape;392;p22"/>
          <p:cNvSpPr txBox="1"/>
          <p:nvPr/>
        </p:nvSpPr>
        <p:spPr>
          <a:xfrm>
            <a:off x="179500" y="4861550"/>
            <a:ext cx="1873200" cy="1506900"/>
          </a:xfrm>
          <a:prstGeom prst="rect">
            <a:avLst/>
          </a:prstGeom>
          <a:gradFill>
            <a:gsLst>
              <a:gs pos="0">
                <a:srgbClr val="FFDE7E"/>
              </a:gs>
              <a:gs pos="50000">
                <a:srgbClr val="FFE9B1"/>
              </a:gs>
              <a:gs pos="100000">
                <a:srgbClr val="FFF2D9"/>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a:t>
            </a:r>
            <a:r>
              <a:rPr lang="en-GB" sz="1800" b="0" i="0" u="none" strike="noStrike" cap="none">
                <a:solidFill>
                  <a:schemeClr val="dk1"/>
                </a:solidFill>
                <a:latin typeface="Comic Sans MS"/>
                <a:ea typeface="Comic Sans MS"/>
                <a:cs typeface="Comic Sans MS"/>
                <a:sym typeface="Comic Sans MS"/>
              </a:rPr>
              <a:t> apply a formula to decide if a source is reliable</a:t>
            </a:r>
            <a:endParaRPr sz="1800" b="0" i="0" u="none" strike="noStrike" cap="none">
              <a:solidFill>
                <a:schemeClr val="dk1"/>
              </a:solidFill>
              <a:latin typeface="Comic Sans MS"/>
              <a:ea typeface="Comic Sans MS"/>
              <a:cs typeface="Comic Sans MS"/>
              <a:sym typeface="Comic Sans MS"/>
            </a:endParaRPr>
          </a:p>
        </p:txBody>
      </p:sp>
      <p:sp>
        <p:nvSpPr>
          <p:cNvPr id="393" name="Google Shape;393;p22"/>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394" name="Google Shape;394;p22"/>
          <p:cNvSpPr txBox="1"/>
          <p:nvPr/>
        </p:nvSpPr>
        <p:spPr>
          <a:xfrm>
            <a:off x="2408701" y="3901575"/>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395" name="Google Shape;395;p22"/>
          <p:cNvSpPr txBox="1"/>
          <p:nvPr/>
        </p:nvSpPr>
        <p:spPr>
          <a:xfrm>
            <a:off x="2408701" y="47275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396" name="Google Shape;396;p22"/>
          <p:cNvSpPr txBox="1"/>
          <p:nvPr/>
        </p:nvSpPr>
        <p:spPr>
          <a:xfrm>
            <a:off x="2408701" y="56150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397" name="Google Shape;397;p22"/>
          <p:cNvSpPr txBox="1"/>
          <p:nvPr/>
        </p:nvSpPr>
        <p:spPr>
          <a:xfrm>
            <a:off x="3492196" y="3874100"/>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ho made it?</a:t>
            </a:r>
            <a:endParaRPr sz="3600" b="0" i="0" u="none" strike="noStrike" cap="none">
              <a:solidFill>
                <a:schemeClr val="dk1"/>
              </a:solidFill>
              <a:latin typeface="Comic Sans MS"/>
              <a:ea typeface="Comic Sans MS"/>
              <a:cs typeface="Comic Sans MS"/>
              <a:sym typeface="Comic Sans MS"/>
            </a:endParaRPr>
          </a:p>
        </p:txBody>
      </p:sp>
      <p:sp>
        <p:nvSpPr>
          <p:cNvPr id="398" name="Google Shape;398;p22"/>
          <p:cNvSpPr txBox="1"/>
          <p:nvPr/>
        </p:nvSpPr>
        <p:spPr>
          <a:xfrm>
            <a:off x="3492196" y="4789050"/>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dk1"/>
                </a:solidFill>
                <a:latin typeface="Comic Sans MS"/>
                <a:ea typeface="Comic Sans MS"/>
                <a:cs typeface="Comic Sans MS"/>
                <a:sym typeface="Comic Sans MS"/>
              </a:rPr>
              <a:t>Here was it posted</a:t>
            </a:r>
            <a:r>
              <a:rPr lang="en-GB" sz="3600" b="1" i="0" u="sng" strike="noStrike" cap="none" dirty="0">
                <a:solidFill>
                  <a:schemeClr val="dk1"/>
                </a:solidFill>
                <a:latin typeface="Comic Sans MS"/>
                <a:ea typeface="Comic Sans MS"/>
                <a:cs typeface="Comic Sans MS"/>
                <a:sym typeface="Comic Sans MS"/>
              </a:rPr>
              <a:t>?</a:t>
            </a:r>
            <a:endParaRPr sz="3600" b="0" i="0" u="none" strike="noStrike" cap="none" dirty="0">
              <a:solidFill>
                <a:schemeClr val="dk1"/>
              </a:solidFill>
              <a:latin typeface="Comic Sans MS"/>
              <a:ea typeface="Comic Sans MS"/>
              <a:cs typeface="Comic Sans MS"/>
              <a:sym typeface="Comic Sans MS"/>
            </a:endParaRPr>
          </a:p>
        </p:txBody>
      </p:sp>
      <p:sp>
        <p:nvSpPr>
          <p:cNvPr id="399" name="Google Shape;399;p22"/>
          <p:cNvSpPr txBox="1"/>
          <p:nvPr/>
        </p:nvSpPr>
        <p:spPr>
          <a:xfrm>
            <a:off x="3492196" y="5645788"/>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hen did they make it?</a:t>
            </a:r>
            <a:endParaRPr sz="3600" b="0" i="0" u="none" strike="noStrike" cap="none">
              <a:solidFill>
                <a:schemeClr val="dk1"/>
              </a:solidFill>
              <a:latin typeface="Comic Sans MS"/>
              <a:ea typeface="Comic Sans MS"/>
              <a:cs typeface="Comic Sans MS"/>
              <a:sym typeface="Comic Sans MS"/>
            </a:endParaRPr>
          </a:p>
        </p:txBody>
      </p:sp>
      <p:pic>
        <p:nvPicPr>
          <p:cNvPr id="400" name="Google Shape;400;p22"/>
          <p:cNvPicPr preferRelativeResize="0"/>
          <p:nvPr/>
        </p:nvPicPr>
        <p:blipFill rotWithShape="1">
          <a:blip r:embed="rId3">
            <a:alphaModFix/>
          </a:blip>
          <a:srcRect/>
          <a:stretch/>
        </p:blipFill>
        <p:spPr>
          <a:xfrm>
            <a:off x="2348455" y="1222463"/>
            <a:ext cx="2348349" cy="2439600"/>
          </a:xfrm>
          <a:prstGeom prst="rect">
            <a:avLst/>
          </a:prstGeom>
          <a:noFill/>
          <a:ln>
            <a:noFill/>
          </a:ln>
        </p:spPr>
      </p:pic>
      <p:pic>
        <p:nvPicPr>
          <p:cNvPr id="401" name="Google Shape;401;p22"/>
          <p:cNvPicPr preferRelativeResize="0"/>
          <p:nvPr/>
        </p:nvPicPr>
        <p:blipFill rotWithShape="1">
          <a:blip r:embed="rId4">
            <a:alphaModFix/>
          </a:blip>
          <a:srcRect/>
          <a:stretch/>
        </p:blipFill>
        <p:spPr>
          <a:xfrm>
            <a:off x="4992538" y="1364082"/>
            <a:ext cx="3850675" cy="2156364"/>
          </a:xfrm>
          <a:prstGeom prst="rect">
            <a:avLst/>
          </a:prstGeom>
          <a:noFill/>
          <a:ln>
            <a:noFill/>
          </a:ln>
        </p:spPr>
      </p:pic>
      <p:pic>
        <p:nvPicPr>
          <p:cNvPr id="402" name="Google Shape;402;p22"/>
          <p:cNvPicPr preferRelativeResize="0"/>
          <p:nvPr/>
        </p:nvPicPr>
        <p:blipFill rotWithShape="1">
          <a:blip r:embed="rId5">
            <a:alphaModFix/>
          </a:blip>
          <a:srcRect/>
          <a:stretch/>
        </p:blipFill>
        <p:spPr>
          <a:xfrm>
            <a:off x="7696649" y="1438449"/>
            <a:ext cx="1244250" cy="1023499"/>
          </a:xfrm>
          <a:prstGeom prst="rect">
            <a:avLst/>
          </a:prstGeom>
          <a:noFill/>
          <a:ln>
            <a:noFill/>
          </a:ln>
        </p:spPr>
      </p:pic>
      <p:sp>
        <p:nvSpPr>
          <p:cNvPr id="403" name="Google Shape;403;p22"/>
          <p:cNvSpPr/>
          <p:nvPr/>
        </p:nvSpPr>
        <p:spPr>
          <a:xfrm>
            <a:off x="3420563" y="955050"/>
            <a:ext cx="1441200" cy="15069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22"/>
          <p:cNvPicPr preferRelativeResize="0"/>
          <p:nvPr/>
        </p:nvPicPr>
        <p:blipFill rotWithShape="1">
          <a:blip r:embed="rId5">
            <a:alphaModFix/>
          </a:blip>
          <a:srcRect/>
          <a:stretch/>
        </p:blipFill>
        <p:spPr>
          <a:xfrm>
            <a:off x="1376000" y="2278755"/>
            <a:ext cx="676700" cy="556625"/>
          </a:xfrm>
          <a:prstGeom prst="rect">
            <a:avLst/>
          </a:prstGeom>
          <a:noFill/>
          <a:ln>
            <a:noFill/>
          </a:ln>
        </p:spPr>
      </p:pic>
      <p:pic>
        <p:nvPicPr>
          <p:cNvPr id="405" name="Google Shape;405;p22"/>
          <p:cNvPicPr preferRelativeResize="0"/>
          <p:nvPr/>
        </p:nvPicPr>
        <p:blipFill rotWithShape="1">
          <a:blip r:embed="rId5">
            <a:alphaModFix/>
          </a:blip>
          <a:srcRect/>
          <a:stretch/>
        </p:blipFill>
        <p:spPr>
          <a:xfrm>
            <a:off x="1466050" y="4232430"/>
            <a:ext cx="676700" cy="556625"/>
          </a:xfrm>
          <a:prstGeom prst="rect">
            <a:avLst/>
          </a:prstGeom>
          <a:noFill/>
          <a:ln>
            <a:noFill/>
          </a:ln>
        </p:spPr>
      </p:pic>
      <p:pic>
        <p:nvPicPr>
          <p:cNvPr id="406" name="Google Shape;406;p22"/>
          <p:cNvPicPr preferRelativeResize="0"/>
          <p:nvPr/>
        </p:nvPicPr>
        <p:blipFill rotWithShape="1">
          <a:blip r:embed="rId5">
            <a:alphaModFix/>
          </a:blip>
          <a:srcRect/>
          <a:stretch/>
        </p:blipFill>
        <p:spPr>
          <a:xfrm>
            <a:off x="1376000" y="5718942"/>
            <a:ext cx="676700" cy="556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3"/>
          <p:cNvSpPr txBox="1"/>
          <p:nvPr/>
        </p:nvSpPr>
        <p:spPr>
          <a:xfrm>
            <a:off x="97425" y="118900"/>
            <a:ext cx="8801400" cy="2141415"/>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dirty="0">
                <a:solidFill>
                  <a:schemeClr val="dk1"/>
                </a:solidFill>
                <a:latin typeface="Comic Sans MS"/>
                <a:ea typeface="Comic Sans MS"/>
                <a:cs typeface="Comic Sans MS"/>
                <a:sym typeface="Comic Sans MS"/>
              </a:rPr>
              <a:t>HELPFUL WEBSITE:</a:t>
            </a:r>
          </a:p>
          <a:p>
            <a:pPr marL="0" marR="0" lvl="0" indent="0" algn="l" rtl="0">
              <a:lnSpc>
                <a:spcPct val="100000"/>
              </a:lnSpc>
              <a:spcBef>
                <a:spcPts val="0"/>
              </a:spcBef>
              <a:spcAft>
                <a:spcPts val="0"/>
              </a:spcAft>
              <a:buClr>
                <a:srgbClr val="000000"/>
              </a:buClr>
              <a:buSzPts val="2400"/>
              <a:buFont typeface="Arial"/>
              <a:buNone/>
            </a:pPr>
            <a:endParaRPr lang="en-GB" sz="2400" b="1" u="sng"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dirty="0">
                <a:solidFill>
                  <a:schemeClr val="dk1"/>
                </a:solidFill>
                <a:latin typeface="Comic Sans MS"/>
                <a:ea typeface="Comic Sans MS"/>
                <a:cs typeface="Comic Sans MS"/>
                <a:sym typeface="Comic Sans MS"/>
              </a:rPr>
              <a:t>If you hear some information but want to check and see if it is real, here are a list of websites which update daily updates.</a:t>
            </a:r>
          </a:p>
        </p:txBody>
      </p:sp>
      <p:sp>
        <p:nvSpPr>
          <p:cNvPr id="415" name="Google Shape;415;p23"/>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sp>
        <p:nvSpPr>
          <p:cNvPr id="7" name="Google Shape;390;p22">
            <a:extLst>
              <a:ext uri="{FF2B5EF4-FFF2-40B4-BE49-F238E27FC236}">
                <a16:creationId xmlns:a16="http://schemas.microsoft.com/office/drawing/2014/main" id="{706593AC-1517-4BCC-B142-E722A7E91919}"/>
              </a:ext>
            </a:extLst>
          </p:cNvPr>
          <p:cNvSpPr txBox="1"/>
          <p:nvPr/>
        </p:nvSpPr>
        <p:spPr>
          <a:xfrm>
            <a:off x="97425" y="2398825"/>
            <a:ext cx="8801400" cy="3950603"/>
          </a:xfrm>
          <a:prstGeom prst="rect">
            <a:avLst/>
          </a:prstGeom>
          <a:gradFill>
            <a:gsLst>
              <a:gs pos="0">
                <a:srgbClr val="FFF6DB"/>
              </a:gs>
              <a:gs pos="100000">
                <a:srgbClr val="FAD25C"/>
              </a:gs>
            </a:gsLst>
            <a:lin ang="5400012"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buSzPts val="1800"/>
            </a:pPr>
            <a:r>
              <a:rPr lang="en-GB" sz="1800" dirty="0">
                <a:hlinkClick r:id="rId3"/>
              </a:rPr>
              <a:t>https://www.nhs.uk/</a:t>
            </a:r>
            <a:r>
              <a:rPr lang="en-GB" sz="1800" dirty="0"/>
              <a:t> - For information on COVID 19 from the National Health Service</a:t>
            </a:r>
          </a:p>
          <a:p>
            <a:pPr lvl="0">
              <a:buSzPts val="1800"/>
            </a:pPr>
            <a:endParaRPr lang="en-GB" sz="1800" dirty="0"/>
          </a:p>
          <a:p>
            <a:pPr lvl="0">
              <a:buSzPts val="1800"/>
            </a:pPr>
            <a:r>
              <a:rPr lang="en-GB" sz="1800" dirty="0">
                <a:hlinkClick r:id="rId4"/>
              </a:rPr>
              <a:t>https://coronavirus.jhu.edu/map.html</a:t>
            </a:r>
            <a:r>
              <a:rPr lang="en-GB" sz="1800" dirty="0"/>
              <a:t> – For information on the spread worldwide of COVID19</a:t>
            </a:r>
          </a:p>
          <a:p>
            <a:pPr lvl="0">
              <a:buSzPts val="1800"/>
            </a:pPr>
            <a:endParaRPr lang="en-GB" sz="1800" dirty="0"/>
          </a:p>
          <a:p>
            <a:pPr lvl="0">
              <a:buSzPts val="1800"/>
            </a:pPr>
            <a:r>
              <a:rPr lang="en-GB" sz="1800" dirty="0">
                <a:hlinkClick r:id="rId5"/>
              </a:rPr>
              <a:t>https://www.gov.uk/coronavirus-</a:t>
            </a:r>
            <a:r>
              <a:rPr lang="en-GB" sz="1800" dirty="0"/>
              <a:t> For information on the law, isolation and figures for COVID 19 in the UK</a:t>
            </a:r>
          </a:p>
          <a:p>
            <a:pPr lvl="0">
              <a:buSzPts val="1800"/>
            </a:pPr>
            <a:endParaRPr lang="en-GB" sz="1800" dirty="0"/>
          </a:p>
          <a:p>
            <a:pPr lvl="0">
              <a:buSzPts val="1800"/>
            </a:pPr>
            <a:r>
              <a:rPr lang="en-GB" sz="1800" dirty="0">
                <a:hlinkClick r:id="rId6"/>
              </a:rPr>
              <a:t>https://www.who.int/emergencies/diseases/novel-coronavirus-2019</a:t>
            </a:r>
            <a:r>
              <a:rPr lang="en-GB" sz="1800" dirty="0"/>
              <a:t> –For information on worldwide responses to COVID 19</a:t>
            </a:r>
          </a:p>
          <a:p>
            <a:pPr lvl="0">
              <a:buSzPts val="1800"/>
            </a:pPr>
            <a:endParaRPr lang="en-GB" sz="1800" dirty="0"/>
          </a:p>
          <a:p>
            <a:pPr lvl="0">
              <a:buSzPts val="1800"/>
            </a:pPr>
            <a:r>
              <a:rPr lang="en-GB" sz="1800" dirty="0">
                <a:hlinkClick r:id="rId7"/>
              </a:rPr>
              <a:t>https://www.bbc.co.uk/newsround</a:t>
            </a:r>
            <a:r>
              <a:rPr lang="en-GB" sz="1800" dirty="0"/>
              <a:t> -For child appropriate explanations of COVID 19</a:t>
            </a:r>
          </a:p>
          <a:p>
            <a:pPr lvl="0">
              <a:buSzPts val="1800"/>
            </a:pPr>
            <a:endParaRPr sz="1800" b="1"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a:p>
        </p:txBody>
      </p:sp>
      <p:sp>
        <p:nvSpPr>
          <p:cNvPr id="421" name="Google Shape;421;p2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endParaRPr/>
          </a:p>
        </p:txBody>
      </p:sp>
      <p:sp>
        <p:nvSpPr>
          <p:cNvPr id="422" name="Google Shape;422;p24"/>
          <p:cNvSpPr txBox="1"/>
          <p:nvPr/>
        </p:nvSpPr>
        <p:spPr>
          <a:xfrm>
            <a:off x="79810" y="3429000"/>
            <a:ext cx="8737800" cy="2572722"/>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Made by Elizabeth Kitto on behalf of Barking and Dagenham Local Authority</a:t>
            </a:r>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Elizabeth.kitto@lbbd.gov.uk</a:t>
            </a:r>
            <a:endParaRPr sz="3200" b="0" i="0" u="none" strike="noStrike" cap="none">
              <a:solidFill>
                <a:schemeClr val="dk1"/>
              </a:solidFill>
              <a:latin typeface="Comic Sans MS"/>
              <a:ea typeface="Comic Sans MS"/>
              <a:cs typeface="Comic Sans MS"/>
              <a:sym typeface="Comic Sans MS"/>
            </a:endParaRPr>
          </a:p>
        </p:txBody>
      </p:sp>
      <p:sp>
        <p:nvSpPr>
          <p:cNvPr id="6" name="Google Shape;411;p23">
            <a:extLst>
              <a:ext uri="{FF2B5EF4-FFF2-40B4-BE49-F238E27FC236}">
                <a16:creationId xmlns:a16="http://schemas.microsoft.com/office/drawing/2014/main" id="{FF0ED9F7-D6BC-4B3E-A792-443B2F79BBCE}"/>
              </a:ext>
            </a:extLst>
          </p:cNvPr>
          <p:cNvSpPr txBox="1"/>
          <p:nvPr/>
        </p:nvSpPr>
        <p:spPr>
          <a:xfrm>
            <a:off x="97425" y="118900"/>
            <a:ext cx="8801400" cy="2141415"/>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4000" b="1" i="0" u="sng" strike="noStrike" cap="none" dirty="0">
                <a:solidFill>
                  <a:schemeClr val="dk1"/>
                </a:solidFill>
                <a:latin typeface="Comic Sans MS"/>
                <a:ea typeface="Comic Sans MS"/>
                <a:cs typeface="Comic Sans MS"/>
                <a:sym typeface="Comic Sans MS"/>
              </a:rPr>
              <a:t>STAY SAFE, STAY INFORMATION AND STAY CRITICAL!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p:nvPr/>
        </p:nvSpPr>
        <p:spPr>
          <a:xfrm>
            <a:off x="2246700" y="1097925"/>
            <a:ext cx="6694200" cy="39510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sng" strike="noStrike" cap="none">
                <a:solidFill>
                  <a:schemeClr val="dk1"/>
                </a:solidFill>
                <a:latin typeface="Comic Sans MS"/>
                <a:ea typeface="Comic Sans MS"/>
                <a:cs typeface="Comic Sans MS"/>
                <a:sym typeface="Comic Sans MS"/>
              </a:rPr>
              <a:t>Sources</a:t>
            </a:r>
            <a:r>
              <a:rPr lang="en-GB" sz="2800" b="0" i="0" u="none" strike="noStrike" cap="none">
                <a:solidFill>
                  <a:schemeClr val="dk1"/>
                </a:solidFill>
                <a:latin typeface="Comic Sans MS"/>
                <a:ea typeface="Comic Sans MS"/>
                <a:cs typeface="Comic Sans MS"/>
                <a:sym typeface="Comic Sans MS"/>
              </a:rPr>
              <a:t>: Anything which gives information including TV, social media, magazines, books and websites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Arial"/>
              <a:buNone/>
            </a:pPr>
            <a:r>
              <a:rPr lang="en-GB" sz="2800" b="1" i="0" u="sng" strike="noStrike" cap="none">
                <a:solidFill>
                  <a:schemeClr val="dk1"/>
                </a:solidFill>
                <a:latin typeface="Comic Sans MS"/>
                <a:ea typeface="Comic Sans MS"/>
                <a:cs typeface="Comic Sans MS"/>
                <a:sym typeface="Comic Sans MS"/>
              </a:rPr>
              <a:t>Critical literacy</a:t>
            </a:r>
            <a:r>
              <a:rPr lang="en-GB" sz="2800" b="0" i="0" u="none" strike="noStrike" cap="none">
                <a:solidFill>
                  <a:schemeClr val="dk1"/>
                </a:solidFill>
                <a:latin typeface="Comic Sans MS"/>
                <a:ea typeface="Comic Sans MS"/>
                <a:cs typeface="Comic Sans MS"/>
                <a:sym typeface="Comic Sans MS"/>
              </a:rPr>
              <a:t>: Judging the </a:t>
            </a:r>
            <a:r>
              <a:rPr lang="en-GB" sz="2800" b="0" i="0" u="none" strike="noStrike" cap="none">
                <a:solidFill>
                  <a:srgbClr val="FF0000"/>
                </a:solidFill>
                <a:latin typeface="Comic Sans MS"/>
                <a:ea typeface="Comic Sans MS"/>
                <a:cs typeface="Comic Sans MS"/>
                <a:sym typeface="Comic Sans MS"/>
              </a:rPr>
              <a:t>reliability</a:t>
            </a:r>
            <a:r>
              <a:rPr lang="en-GB" sz="2800" b="0" i="0" u="none" strike="noStrike" cap="none">
                <a:solidFill>
                  <a:schemeClr val="dk1"/>
                </a:solidFill>
                <a:latin typeface="Comic Sans MS"/>
                <a:ea typeface="Comic Sans MS"/>
                <a:cs typeface="Comic Sans MS"/>
                <a:sym typeface="Comic Sans MS"/>
              </a:rPr>
              <a:t> of sources</a:t>
            </a: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800"/>
              <a:buFont typeface="Arial"/>
              <a:buNone/>
            </a:pPr>
            <a:r>
              <a:rPr lang="en-GB" sz="2800" b="1" i="0" u="sng" strike="noStrike" cap="none">
                <a:solidFill>
                  <a:schemeClr val="dk1"/>
                </a:solidFill>
                <a:latin typeface="Comic Sans MS"/>
                <a:ea typeface="Comic Sans MS"/>
                <a:cs typeface="Comic Sans MS"/>
                <a:sym typeface="Comic Sans MS"/>
              </a:rPr>
              <a:t>Propaganda</a:t>
            </a:r>
            <a:r>
              <a:rPr lang="en-GB" sz="2800" b="0" i="0" u="none" strike="noStrike" cap="none">
                <a:solidFill>
                  <a:schemeClr val="dk1"/>
                </a:solidFill>
                <a:latin typeface="Comic Sans MS"/>
                <a:ea typeface="Comic Sans MS"/>
                <a:cs typeface="Comic Sans MS"/>
                <a:sym typeface="Comic Sans MS"/>
              </a:rPr>
              <a:t>: Misleading information which gives a </a:t>
            </a:r>
            <a:r>
              <a:rPr lang="en-GB" sz="2800" b="0" i="0" u="none" strike="noStrike" cap="none">
                <a:solidFill>
                  <a:srgbClr val="FF0000"/>
                </a:solidFill>
                <a:latin typeface="Comic Sans MS"/>
                <a:ea typeface="Comic Sans MS"/>
                <a:cs typeface="Comic Sans MS"/>
                <a:sym typeface="Comic Sans MS"/>
              </a:rPr>
              <a:t>bias </a:t>
            </a:r>
            <a:r>
              <a:rPr lang="en-GB" sz="2800" b="0" i="0" u="none" strike="noStrike" cap="none">
                <a:solidFill>
                  <a:schemeClr val="dk1"/>
                </a:solidFill>
                <a:latin typeface="Comic Sans MS"/>
                <a:ea typeface="Comic Sans MS"/>
                <a:cs typeface="Comic Sans MS"/>
                <a:sym typeface="Comic Sans MS"/>
              </a:rPr>
              <a:t>view</a:t>
            </a:r>
            <a:endParaRPr sz="2800" b="0" i="0" u="none" strike="noStrike" cap="none">
              <a:solidFill>
                <a:schemeClr val="dk1"/>
              </a:solidFill>
              <a:latin typeface="Comic Sans MS"/>
              <a:ea typeface="Comic Sans MS"/>
              <a:cs typeface="Comic Sans MS"/>
              <a:sym typeface="Comic Sans MS"/>
            </a:endParaRPr>
          </a:p>
        </p:txBody>
      </p:sp>
      <p:sp>
        <p:nvSpPr>
          <p:cNvPr id="110" name="Google Shape;110;p3"/>
          <p:cNvSpPr txBox="1"/>
          <p:nvPr/>
        </p:nvSpPr>
        <p:spPr>
          <a:xfrm>
            <a:off x="203108" y="161450"/>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Important keywords</a:t>
            </a:r>
            <a:endParaRPr sz="3200" b="0" i="0" u="none" strike="noStrike" cap="none">
              <a:solidFill>
                <a:schemeClr val="dk1"/>
              </a:solidFill>
              <a:latin typeface="Comic Sans MS"/>
              <a:ea typeface="Comic Sans MS"/>
              <a:cs typeface="Comic Sans MS"/>
              <a:sym typeface="Comic Sans MS"/>
            </a:endParaRPr>
          </a:p>
        </p:txBody>
      </p:sp>
      <p:cxnSp>
        <p:nvCxnSpPr>
          <p:cNvPr id="111" name="Google Shape;111;p3"/>
          <p:cNvCxnSpPr/>
          <p:nvPr/>
        </p:nvCxnSpPr>
        <p:spPr>
          <a:xfrm flipH="1">
            <a:off x="1535100" y="3478625"/>
            <a:ext cx="711600" cy="652800"/>
          </a:xfrm>
          <a:prstGeom prst="straightConnector1">
            <a:avLst/>
          </a:prstGeom>
          <a:noFill/>
          <a:ln w="38100" cap="flat" cmpd="sng">
            <a:solidFill>
              <a:srgbClr val="FF0000"/>
            </a:solidFill>
            <a:prstDash val="solid"/>
            <a:round/>
            <a:headEnd type="none" w="sm" len="sm"/>
            <a:tailEnd type="stealth" w="med" len="med"/>
          </a:ln>
        </p:spPr>
      </p:cxnSp>
      <p:sp>
        <p:nvSpPr>
          <p:cNvPr id="112" name="Google Shape;112;p3"/>
          <p:cNvSpPr txBox="1"/>
          <p:nvPr/>
        </p:nvSpPr>
        <p:spPr>
          <a:xfrm>
            <a:off x="0" y="4131425"/>
            <a:ext cx="2041200" cy="1200300"/>
          </a:xfrm>
          <a:prstGeom prst="rect">
            <a:avLst/>
          </a:prstGeom>
          <a:gradFill>
            <a:gsLst>
              <a:gs pos="0">
                <a:srgbClr val="FF94FF"/>
              </a:gs>
              <a:gs pos="50000">
                <a:srgbClr val="FFBCFF"/>
              </a:gs>
              <a:gs pos="100000">
                <a:srgbClr val="FFDE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If something is trustworthy</a:t>
            </a:r>
            <a:endParaRPr sz="2400" b="0" i="0" u="none" strike="noStrike" cap="none">
              <a:solidFill>
                <a:schemeClr val="dk1"/>
              </a:solidFill>
              <a:latin typeface="Comic Sans MS"/>
              <a:ea typeface="Comic Sans MS"/>
              <a:cs typeface="Comic Sans MS"/>
              <a:sym typeface="Comic Sans MS"/>
            </a:endParaRPr>
          </a:p>
        </p:txBody>
      </p:sp>
      <p:cxnSp>
        <p:nvCxnSpPr>
          <p:cNvPr id="113" name="Google Shape;113;p3"/>
          <p:cNvCxnSpPr>
            <a:endCxn id="114" idx="0"/>
          </p:cNvCxnSpPr>
          <p:nvPr/>
        </p:nvCxnSpPr>
        <p:spPr>
          <a:xfrm>
            <a:off x="5049575" y="4959927"/>
            <a:ext cx="1802400" cy="304500"/>
          </a:xfrm>
          <a:prstGeom prst="straightConnector1">
            <a:avLst/>
          </a:prstGeom>
          <a:noFill/>
          <a:ln w="38100" cap="flat" cmpd="sng">
            <a:solidFill>
              <a:srgbClr val="FF0000"/>
            </a:solidFill>
            <a:prstDash val="solid"/>
            <a:round/>
            <a:headEnd type="none" w="sm" len="sm"/>
            <a:tailEnd type="stealth" w="med" len="med"/>
          </a:ln>
        </p:spPr>
      </p:cxnSp>
      <p:sp>
        <p:nvSpPr>
          <p:cNvPr id="114" name="Google Shape;114;p3"/>
          <p:cNvSpPr txBox="1"/>
          <p:nvPr/>
        </p:nvSpPr>
        <p:spPr>
          <a:xfrm>
            <a:off x="4943825" y="5264427"/>
            <a:ext cx="3816300" cy="831000"/>
          </a:xfrm>
          <a:prstGeom prst="rect">
            <a:avLst/>
          </a:prstGeom>
          <a:gradFill>
            <a:gsLst>
              <a:gs pos="0">
                <a:srgbClr val="FF94FF"/>
              </a:gs>
              <a:gs pos="50000">
                <a:srgbClr val="FFBCFF"/>
              </a:gs>
              <a:gs pos="100000">
                <a:srgbClr val="FFDE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omic Sans MS"/>
                <a:ea typeface="Comic Sans MS"/>
                <a:cs typeface="Comic Sans MS"/>
                <a:sym typeface="Comic Sans MS"/>
              </a:rPr>
              <a:t>One sided often to encourage a certain view  </a:t>
            </a:r>
            <a:endParaRPr sz="24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58100" y="0"/>
            <a:ext cx="9085800" cy="1317900"/>
          </a:xfrm>
          <a:prstGeom prst="rect">
            <a:avLst/>
          </a:prstGeom>
          <a:gradFill>
            <a:gsLst>
              <a:gs pos="0">
                <a:srgbClr val="FF94FF"/>
              </a:gs>
              <a:gs pos="50000">
                <a:srgbClr val="FFBCFF"/>
              </a:gs>
              <a:gs pos="100000">
                <a:srgbClr val="FFDEFF"/>
              </a:gs>
            </a:gsLst>
            <a:lin ang="8100019"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Why does knowing where sources come from matter? </a:t>
            </a:r>
            <a:r>
              <a:rPr lang="en-GB" sz="2800" b="0" i="0" u="none" strike="noStrike" cap="none">
                <a:solidFill>
                  <a:srgbClr val="000000"/>
                </a:solidFill>
                <a:latin typeface="Arial"/>
                <a:ea typeface="Arial"/>
                <a:cs typeface="Arial"/>
                <a:sym typeface="Arial"/>
              </a:rPr>
              <a:t>The better informed we are, the better choices we make and the safer we are.</a:t>
            </a:r>
            <a:endParaRPr sz="2800" b="0" i="0" u="none" strike="noStrike" cap="none">
              <a:solidFill>
                <a:srgbClr val="000000"/>
              </a:solidFill>
              <a:latin typeface="Arial"/>
              <a:ea typeface="Arial"/>
              <a:cs typeface="Arial"/>
              <a:sym typeface="Arial"/>
            </a:endParaRPr>
          </a:p>
        </p:txBody>
      </p:sp>
      <p:sp>
        <p:nvSpPr>
          <p:cNvPr id="120" name="Google Shape;120;p4"/>
          <p:cNvSpPr txBox="1"/>
          <p:nvPr/>
        </p:nvSpPr>
        <p:spPr>
          <a:xfrm>
            <a:off x="0" y="6010975"/>
            <a:ext cx="9144000" cy="8256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dirty="0">
                <a:solidFill>
                  <a:schemeClr val="dk1"/>
                </a:solidFill>
                <a:latin typeface="Comic Sans MS"/>
                <a:ea typeface="Comic Sans MS"/>
                <a:cs typeface="Comic Sans MS"/>
                <a:sym typeface="Comic Sans MS"/>
              </a:rPr>
              <a:t>Question</a:t>
            </a:r>
            <a:r>
              <a:rPr lang="en-GB" sz="2400" b="0" i="0" u="none" strike="noStrike" cap="none" dirty="0">
                <a:solidFill>
                  <a:schemeClr val="dk1"/>
                </a:solidFill>
                <a:latin typeface="Comic Sans MS"/>
                <a:ea typeface="Comic Sans MS"/>
                <a:cs typeface="Comic Sans MS"/>
                <a:sym typeface="Comic Sans MS"/>
              </a:rPr>
              <a:t>: How could believing fake news impact someone’s life and choices?</a:t>
            </a:r>
            <a:endParaRPr sz="2400" b="0" i="0" u="none" strike="noStrike" cap="none" dirty="0">
              <a:solidFill>
                <a:schemeClr val="dk1"/>
              </a:solidFill>
              <a:latin typeface="Comic Sans MS"/>
              <a:ea typeface="Comic Sans MS"/>
              <a:cs typeface="Comic Sans MS"/>
              <a:sym typeface="Comic Sans MS"/>
            </a:endParaRPr>
          </a:p>
        </p:txBody>
      </p:sp>
      <p:pic>
        <p:nvPicPr>
          <p:cNvPr id="121" name="Google Shape;121;p4"/>
          <p:cNvPicPr preferRelativeResize="0"/>
          <p:nvPr/>
        </p:nvPicPr>
        <p:blipFill rotWithShape="1">
          <a:blip r:embed="rId3">
            <a:alphaModFix/>
          </a:blip>
          <a:srcRect/>
          <a:stretch/>
        </p:blipFill>
        <p:spPr>
          <a:xfrm>
            <a:off x="3303362" y="1845625"/>
            <a:ext cx="3048300" cy="3166750"/>
          </a:xfrm>
          <a:prstGeom prst="rect">
            <a:avLst/>
          </a:prstGeom>
          <a:noFill/>
          <a:ln>
            <a:noFill/>
          </a:ln>
        </p:spPr>
      </p:pic>
      <p:cxnSp>
        <p:nvCxnSpPr>
          <p:cNvPr id="122" name="Google Shape;122;p4"/>
          <p:cNvCxnSpPr/>
          <p:nvPr/>
        </p:nvCxnSpPr>
        <p:spPr>
          <a:xfrm>
            <a:off x="6351650" y="4507125"/>
            <a:ext cx="707700" cy="702600"/>
          </a:xfrm>
          <a:prstGeom prst="straightConnector1">
            <a:avLst/>
          </a:prstGeom>
          <a:noFill/>
          <a:ln w="38100" cap="flat" cmpd="sng">
            <a:solidFill>
              <a:srgbClr val="FF0000"/>
            </a:solidFill>
            <a:prstDash val="solid"/>
            <a:round/>
            <a:headEnd type="none" w="sm" len="sm"/>
            <a:tailEnd type="stealth" w="med" len="med"/>
          </a:ln>
        </p:spPr>
      </p:cxnSp>
      <p:cxnSp>
        <p:nvCxnSpPr>
          <p:cNvPr id="123" name="Google Shape;123;p4"/>
          <p:cNvCxnSpPr/>
          <p:nvPr/>
        </p:nvCxnSpPr>
        <p:spPr>
          <a:xfrm flipH="1">
            <a:off x="2213150" y="4672775"/>
            <a:ext cx="1090200" cy="611100"/>
          </a:xfrm>
          <a:prstGeom prst="straightConnector1">
            <a:avLst/>
          </a:prstGeom>
          <a:noFill/>
          <a:ln w="38100" cap="flat" cmpd="sng">
            <a:solidFill>
              <a:srgbClr val="FF0000"/>
            </a:solidFill>
            <a:prstDash val="solid"/>
            <a:round/>
            <a:headEnd type="none" w="sm" len="sm"/>
            <a:tailEnd type="stealth" w="med" len="med"/>
          </a:ln>
        </p:spPr>
      </p:cxnSp>
      <p:cxnSp>
        <p:nvCxnSpPr>
          <p:cNvPr id="124" name="Google Shape;124;p4"/>
          <p:cNvCxnSpPr/>
          <p:nvPr/>
        </p:nvCxnSpPr>
        <p:spPr>
          <a:xfrm flipH="1">
            <a:off x="2259950" y="2536650"/>
            <a:ext cx="1043400" cy="705300"/>
          </a:xfrm>
          <a:prstGeom prst="straightConnector1">
            <a:avLst/>
          </a:prstGeom>
          <a:noFill/>
          <a:ln w="38100" cap="flat" cmpd="sng">
            <a:solidFill>
              <a:srgbClr val="FF0000"/>
            </a:solidFill>
            <a:prstDash val="solid"/>
            <a:round/>
            <a:headEnd type="none" w="sm" len="sm"/>
            <a:tailEnd type="stealth" w="med" len="med"/>
          </a:ln>
        </p:spPr>
      </p:cxnSp>
      <p:cxnSp>
        <p:nvCxnSpPr>
          <p:cNvPr id="128" name="Google Shape;128;p4"/>
          <p:cNvCxnSpPr/>
          <p:nvPr/>
        </p:nvCxnSpPr>
        <p:spPr>
          <a:xfrm>
            <a:off x="6351650" y="2486850"/>
            <a:ext cx="707700" cy="702600"/>
          </a:xfrm>
          <a:prstGeom prst="straightConnector1">
            <a:avLst/>
          </a:prstGeom>
          <a:noFill/>
          <a:ln w="38100" cap="flat" cmpd="sng">
            <a:solidFill>
              <a:srgbClr val="FF0000"/>
            </a:solidFill>
            <a:prstDash val="solid"/>
            <a:round/>
            <a:headEnd type="none" w="sm" len="sm"/>
            <a:tailEnd type="stealth" w="med" len="med"/>
          </a:ln>
        </p:spPr>
      </p:cxnSp>
      <p:pic>
        <p:nvPicPr>
          <p:cNvPr id="2050" name="Picture 2" descr="Coronavirus and a fake news pandemic - BBC News">
            <a:extLst>
              <a:ext uri="{FF2B5EF4-FFF2-40B4-BE49-F238E27FC236}">
                <a16:creationId xmlns:a16="http://schemas.microsoft.com/office/drawing/2014/main" id="{D560D0B1-7902-4C69-B966-8DBE4B9C9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11" y="1802987"/>
            <a:ext cx="203492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vid-19 Hour' tomorrow? Fake news, says Health Ministry">
            <a:extLst>
              <a:ext uri="{FF2B5EF4-FFF2-40B4-BE49-F238E27FC236}">
                <a16:creationId xmlns:a16="http://schemas.microsoft.com/office/drawing/2014/main" id="{186731C6-4FE1-4DD3-9EF1-8AC7359083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682" y="1657353"/>
            <a:ext cx="195390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vid-19 Archives - African Arguments">
            <a:extLst>
              <a:ext uri="{FF2B5EF4-FFF2-40B4-BE49-F238E27FC236}">
                <a16:creationId xmlns:a16="http://schemas.microsoft.com/office/drawing/2014/main" id="{115E4ABC-0D65-4DE9-8B3D-6CCA41DEE8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755" y="4010700"/>
            <a:ext cx="1774463"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VID-19, une épidémie de fake news #2 - YouTube">
            <a:extLst>
              <a:ext uri="{FF2B5EF4-FFF2-40B4-BE49-F238E27FC236}">
                <a16:creationId xmlns:a16="http://schemas.microsoft.com/office/drawing/2014/main" id="{9411E723-9553-4372-A885-5D5AE18AB3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8682" y="4379978"/>
            <a:ext cx="210839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at 'Miracle Cure' You Saw on Facebook? It Won't Stop the ...">
            <a:extLst>
              <a:ext uri="{FF2B5EF4-FFF2-40B4-BE49-F238E27FC236}">
                <a16:creationId xmlns:a16="http://schemas.microsoft.com/office/drawing/2014/main" id="{034B1CBB-A0B8-4740-B34E-8899619620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6552" y="3871501"/>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58100" y="0"/>
            <a:ext cx="9085800" cy="1317900"/>
          </a:xfrm>
          <a:prstGeom prst="rect">
            <a:avLst/>
          </a:prstGeom>
          <a:gradFill>
            <a:gsLst>
              <a:gs pos="0">
                <a:srgbClr val="FF94FF"/>
              </a:gs>
              <a:gs pos="50000">
                <a:srgbClr val="FFBCFF"/>
              </a:gs>
              <a:gs pos="100000">
                <a:srgbClr val="FFDEFF"/>
              </a:gs>
            </a:gsLst>
            <a:lin ang="8100019"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Why does it matter to know where your sources come from? </a:t>
            </a:r>
            <a:r>
              <a:rPr lang="en-GB" sz="2800" b="0" i="0" u="none" strike="noStrike" cap="none">
                <a:solidFill>
                  <a:srgbClr val="000000"/>
                </a:solidFill>
                <a:latin typeface="Arial"/>
                <a:ea typeface="Arial"/>
                <a:cs typeface="Arial"/>
                <a:sym typeface="Arial"/>
              </a:rPr>
              <a:t>The better informed we are, the better choices we make and the safer we are</a:t>
            </a:r>
            <a:endParaRPr sz="2800" b="0" i="0" u="none" strike="noStrike" cap="none">
              <a:solidFill>
                <a:srgbClr val="000000"/>
              </a:solidFill>
              <a:latin typeface="Arial"/>
              <a:ea typeface="Arial"/>
              <a:cs typeface="Arial"/>
              <a:sym typeface="Arial"/>
            </a:endParaRPr>
          </a:p>
        </p:txBody>
      </p:sp>
      <p:pic>
        <p:nvPicPr>
          <p:cNvPr id="136" name="Google Shape;136;p5"/>
          <p:cNvPicPr preferRelativeResize="0"/>
          <p:nvPr/>
        </p:nvPicPr>
        <p:blipFill rotWithShape="1">
          <a:blip r:embed="rId3">
            <a:alphaModFix/>
          </a:blip>
          <a:srcRect/>
          <a:stretch/>
        </p:blipFill>
        <p:spPr>
          <a:xfrm>
            <a:off x="3303362" y="1845625"/>
            <a:ext cx="3048300" cy="3166750"/>
          </a:xfrm>
          <a:prstGeom prst="rect">
            <a:avLst/>
          </a:prstGeom>
          <a:noFill/>
          <a:ln>
            <a:noFill/>
          </a:ln>
        </p:spPr>
      </p:pic>
      <p:cxnSp>
        <p:nvCxnSpPr>
          <p:cNvPr id="137" name="Google Shape;137;p5"/>
          <p:cNvCxnSpPr/>
          <p:nvPr/>
        </p:nvCxnSpPr>
        <p:spPr>
          <a:xfrm>
            <a:off x="6351650" y="4507125"/>
            <a:ext cx="707700" cy="702600"/>
          </a:xfrm>
          <a:prstGeom prst="straightConnector1">
            <a:avLst/>
          </a:prstGeom>
          <a:noFill/>
          <a:ln w="38100" cap="flat" cmpd="sng">
            <a:solidFill>
              <a:srgbClr val="FF0000"/>
            </a:solidFill>
            <a:prstDash val="solid"/>
            <a:round/>
            <a:headEnd type="none" w="sm" len="sm"/>
            <a:tailEnd type="stealth" w="med" len="med"/>
          </a:ln>
        </p:spPr>
      </p:cxnSp>
      <p:cxnSp>
        <p:nvCxnSpPr>
          <p:cNvPr id="138" name="Google Shape;138;p5"/>
          <p:cNvCxnSpPr/>
          <p:nvPr/>
        </p:nvCxnSpPr>
        <p:spPr>
          <a:xfrm flipH="1">
            <a:off x="2591750" y="4672775"/>
            <a:ext cx="711600" cy="652800"/>
          </a:xfrm>
          <a:prstGeom prst="straightConnector1">
            <a:avLst/>
          </a:prstGeom>
          <a:noFill/>
          <a:ln w="38100" cap="flat" cmpd="sng">
            <a:solidFill>
              <a:srgbClr val="FF0000"/>
            </a:solidFill>
            <a:prstDash val="solid"/>
            <a:round/>
            <a:headEnd type="none" w="sm" len="sm"/>
            <a:tailEnd type="stealth" w="med" len="med"/>
          </a:ln>
        </p:spPr>
      </p:cxnSp>
      <p:cxnSp>
        <p:nvCxnSpPr>
          <p:cNvPr id="139" name="Google Shape;139;p5"/>
          <p:cNvCxnSpPr/>
          <p:nvPr/>
        </p:nvCxnSpPr>
        <p:spPr>
          <a:xfrm>
            <a:off x="6351650" y="2561200"/>
            <a:ext cx="707700" cy="702600"/>
          </a:xfrm>
          <a:prstGeom prst="straightConnector1">
            <a:avLst/>
          </a:prstGeom>
          <a:noFill/>
          <a:ln w="38100" cap="flat" cmpd="sng">
            <a:solidFill>
              <a:srgbClr val="FF0000"/>
            </a:solidFill>
            <a:prstDash val="solid"/>
            <a:round/>
            <a:headEnd type="none" w="sm" len="sm"/>
            <a:tailEnd type="stealth" w="med" len="med"/>
          </a:ln>
        </p:spPr>
      </p:cxnSp>
      <p:cxnSp>
        <p:nvCxnSpPr>
          <p:cNvPr id="140" name="Google Shape;140;p5"/>
          <p:cNvCxnSpPr/>
          <p:nvPr/>
        </p:nvCxnSpPr>
        <p:spPr>
          <a:xfrm flipH="1">
            <a:off x="2591750" y="2536650"/>
            <a:ext cx="711600" cy="652800"/>
          </a:xfrm>
          <a:prstGeom prst="straightConnector1">
            <a:avLst/>
          </a:prstGeom>
          <a:noFill/>
          <a:ln w="38100" cap="flat" cmpd="sng">
            <a:solidFill>
              <a:srgbClr val="FF0000"/>
            </a:solidFill>
            <a:prstDash val="solid"/>
            <a:round/>
            <a:headEnd type="none" w="sm" len="sm"/>
            <a:tailEnd type="stealth" w="med" len="med"/>
          </a:ln>
        </p:spPr>
      </p:cxnSp>
      <p:sp>
        <p:nvSpPr>
          <p:cNvPr id="145" name="Google Shape;145;p5"/>
          <p:cNvSpPr txBox="1"/>
          <p:nvPr/>
        </p:nvSpPr>
        <p:spPr>
          <a:xfrm rot="-171835">
            <a:off x="3497615" y="5221956"/>
            <a:ext cx="5704124" cy="702577"/>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Damaging their health</a:t>
            </a:r>
            <a:endParaRPr sz="3600" b="0" i="0" u="none" strike="noStrike" cap="none" dirty="0">
              <a:solidFill>
                <a:schemeClr val="dk1"/>
              </a:solidFill>
              <a:latin typeface="Comic Sans MS"/>
              <a:ea typeface="Comic Sans MS"/>
              <a:cs typeface="Comic Sans MS"/>
              <a:sym typeface="Comic Sans MS"/>
            </a:endParaRPr>
          </a:p>
        </p:txBody>
      </p:sp>
      <p:sp>
        <p:nvSpPr>
          <p:cNvPr id="146" name="Google Shape;146;p5"/>
          <p:cNvSpPr txBox="1"/>
          <p:nvPr/>
        </p:nvSpPr>
        <p:spPr>
          <a:xfrm rot="1177685">
            <a:off x="-47679" y="1972857"/>
            <a:ext cx="5704152" cy="702371"/>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Hurting other people</a:t>
            </a:r>
            <a:endParaRPr sz="3600" b="0" i="0" u="none" strike="noStrike" cap="none">
              <a:solidFill>
                <a:schemeClr val="dk1"/>
              </a:solidFill>
              <a:latin typeface="Comic Sans MS"/>
              <a:ea typeface="Comic Sans MS"/>
              <a:cs typeface="Comic Sans MS"/>
              <a:sym typeface="Comic Sans MS"/>
            </a:endParaRPr>
          </a:p>
        </p:txBody>
      </p:sp>
      <p:sp>
        <p:nvSpPr>
          <p:cNvPr id="147" name="Google Shape;147;p5"/>
          <p:cNvSpPr txBox="1"/>
          <p:nvPr/>
        </p:nvSpPr>
        <p:spPr>
          <a:xfrm rot="291297">
            <a:off x="3365840" y="987995"/>
            <a:ext cx="2094916" cy="70271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Isolated</a:t>
            </a:r>
            <a:endParaRPr sz="3600" b="0" i="0" u="none" strike="noStrike" cap="none">
              <a:solidFill>
                <a:schemeClr val="dk1"/>
              </a:solidFill>
              <a:latin typeface="Comic Sans MS"/>
              <a:ea typeface="Comic Sans MS"/>
              <a:cs typeface="Comic Sans MS"/>
              <a:sym typeface="Comic Sans MS"/>
            </a:endParaRPr>
          </a:p>
        </p:txBody>
      </p:sp>
      <p:cxnSp>
        <p:nvCxnSpPr>
          <p:cNvPr id="148" name="Google Shape;148;p5"/>
          <p:cNvCxnSpPr/>
          <p:nvPr/>
        </p:nvCxnSpPr>
        <p:spPr>
          <a:xfrm>
            <a:off x="6351650" y="2561213"/>
            <a:ext cx="707700" cy="702600"/>
          </a:xfrm>
          <a:prstGeom prst="straightConnector1">
            <a:avLst/>
          </a:prstGeom>
          <a:noFill/>
          <a:ln w="38100" cap="flat" cmpd="sng">
            <a:solidFill>
              <a:srgbClr val="FF0000"/>
            </a:solidFill>
            <a:prstDash val="solid"/>
            <a:round/>
            <a:headEnd type="none" w="sm" len="sm"/>
            <a:tailEnd type="stealth" w="med" len="med"/>
          </a:ln>
        </p:spPr>
      </p:cxnSp>
      <p:sp>
        <p:nvSpPr>
          <p:cNvPr id="150" name="Google Shape;150;p5"/>
          <p:cNvSpPr txBox="1"/>
          <p:nvPr/>
        </p:nvSpPr>
        <p:spPr>
          <a:xfrm rot="2377871">
            <a:off x="5744557" y="1640350"/>
            <a:ext cx="2094872" cy="70269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Anxious </a:t>
            </a:r>
            <a:endParaRPr sz="3600" b="0" i="0" u="none" strike="noStrike" cap="none">
              <a:solidFill>
                <a:schemeClr val="dk1"/>
              </a:solidFill>
              <a:latin typeface="Comic Sans MS"/>
              <a:ea typeface="Comic Sans MS"/>
              <a:cs typeface="Comic Sans MS"/>
              <a:sym typeface="Comic Sans MS"/>
            </a:endParaRPr>
          </a:p>
        </p:txBody>
      </p:sp>
      <p:sp>
        <p:nvSpPr>
          <p:cNvPr id="151" name="Google Shape;151;p5"/>
          <p:cNvSpPr txBox="1"/>
          <p:nvPr/>
        </p:nvSpPr>
        <p:spPr>
          <a:xfrm rot="-846925">
            <a:off x="236931" y="4180863"/>
            <a:ext cx="7898689" cy="702796"/>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Not trusting people around them</a:t>
            </a:r>
            <a:endParaRPr sz="3600" b="0" i="0" u="none" strike="noStrike" cap="none">
              <a:solidFill>
                <a:schemeClr val="dk1"/>
              </a:solidFill>
              <a:latin typeface="Comic Sans MS"/>
              <a:ea typeface="Comic Sans MS"/>
              <a:cs typeface="Comic Sans MS"/>
              <a:sym typeface="Comic Sans MS"/>
            </a:endParaRPr>
          </a:p>
        </p:txBody>
      </p:sp>
      <p:pic>
        <p:nvPicPr>
          <p:cNvPr id="20" name="Picture 2" descr="Coronavirus and a fake news pandemic - BBC News">
            <a:extLst>
              <a:ext uri="{FF2B5EF4-FFF2-40B4-BE49-F238E27FC236}">
                <a16:creationId xmlns:a16="http://schemas.microsoft.com/office/drawing/2014/main" id="{C3E10347-4B72-4FD5-ABF6-C0E07FEE6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11" y="1802987"/>
            <a:ext cx="203492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vid-19 Hour' tomorrow? Fake news, says Health Ministry">
            <a:extLst>
              <a:ext uri="{FF2B5EF4-FFF2-40B4-BE49-F238E27FC236}">
                <a16:creationId xmlns:a16="http://schemas.microsoft.com/office/drawing/2014/main" id="{A36FA4A1-3A2D-48AD-8D52-CCD859DBA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682" y="1657353"/>
            <a:ext cx="195390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ovid-19 Archives - African Arguments">
            <a:extLst>
              <a:ext uri="{FF2B5EF4-FFF2-40B4-BE49-F238E27FC236}">
                <a16:creationId xmlns:a16="http://schemas.microsoft.com/office/drawing/2014/main" id="{F1E48792-C527-4EA6-91D1-7FDCD1748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755" y="4010700"/>
            <a:ext cx="1774463"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oVID-19, une épidémie de fake news #2 - YouTube">
            <a:extLst>
              <a:ext uri="{FF2B5EF4-FFF2-40B4-BE49-F238E27FC236}">
                <a16:creationId xmlns:a16="http://schemas.microsoft.com/office/drawing/2014/main" id="{944C4C84-1CF5-494A-A2FD-F042AC688F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8682" y="4379978"/>
            <a:ext cx="2108390" cy="160020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46;p5">
            <a:extLst>
              <a:ext uri="{FF2B5EF4-FFF2-40B4-BE49-F238E27FC236}">
                <a16:creationId xmlns:a16="http://schemas.microsoft.com/office/drawing/2014/main" id="{210908E2-9528-4A46-B562-77A50D3C42A1}"/>
              </a:ext>
            </a:extLst>
          </p:cNvPr>
          <p:cNvSpPr txBox="1"/>
          <p:nvPr/>
        </p:nvSpPr>
        <p:spPr>
          <a:xfrm rot="1177685">
            <a:off x="-47758" y="2002087"/>
            <a:ext cx="5704152" cy="702371"/>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Hurting other people</a:t>
            </a:r>
            <a:endParaRPr sz="3600" b="0" i="0" u="none" strike="noStrike" cap="none">
              <a:solidFill>
                <a:schemeClr val="dk1"/>
              </a:solidFill>
              <a:latin typeface="Comic Sans MS"/>
              <a:ea typeface="Comic Sans MS"/>
              <a:cs typeface="Comic Sans MS"/>
              <a:sym typeface="Comic Sans MS"/>
            </a:endParaRPr>
          </a:p>
        </p:txBody>
      </p:sp>
      <p:sp>
        <p:nvSpPr>
          <p:cNvPr id="25" name="Google Shape;151;p5">
            <a:extLst>
              <a:ext uri="{FF2B5EF4-FFF2-40B4-BE49-F238E27FC236}">
                <a16:creationId xmlns:a16="http://schemas.microsoft.com/office/drawing/2014/main" id="{CBF391D8-7250-4509-8EF3-78908EE4B7A0}"/>
              </a:ext>
            </a:extLst>
          </p:cNvPr>
          <p:cNvSpPr txBox="1"/>
          <p:nvPr/>
        </p:nvSpPr>
        <p:spPr>
          <a:xfrm rot="-846925">
            <a:off x="204764" y="4167607"/>
            <a:ext cx="7898689" cy="702796"/>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Not trusting people around them</a:t>
            </a:r>
            <a:endParaRPr sz="3600" b="0" i="0" u="none" strike="noStrike" cap="none">
              <a:solidFill>
                <a:schemeClr val="dk1"/>
              </a:solidFill>
              <a:latin typeface="Comic Sans MS"/>
              <a:ea typeface="Comic Sans MS"/>
              <a:cs typeface="Comic Sans MS"/>
              <a:sym typeface="Comic Sans MS"/>
            </a:endParaRPr>
          </a:p>
        </p:txBody>
      </p:sp>
      <p:sp>
        <p:nvSpPr>
          <p:cNvPr id="26" name="Google Shape;150;p5">
            <a:extLst>
              <a:ext uri="{FF2B5EF4-FFF2-40B4-BE49-F238E27FC236}">
                <a16:creationId xmlns:a16="http://schemas.microsoft.com/office/drawing/2014/main" id="{EAC801CB-B45C-4D43-A3B9-0B01BB284CE3}"/>
              </a:ext>
            </a:extLst>
          </p:cNvPr>
          <p:cNvSpPr txBox="1"/>
          <p:nvPr/>
        </p:nvSpPr>
        <p:spPr>
          <a:xfrm rot="2377871">
            <a:off x="5744477" y="1628541"/>
            <a:ext cx="2094872" cy="70269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Anxious </a:t>
            </a:r>
            <a:endParaRPr sz="3600" b="0" i="0" u="none" strike="noStrike" cap="none">
              <a:solidFill>
                <a:schemeClr val="dk1"/>
              </a:solidFill>
              <a:latin typeface="Comic Sans MS"/>
              <a:ea typeface="Comic Sans MS"/>
              <a:cs typeface="Comic Sans MS"/>
              <a:sym typeface="Comic Sans MS"/>
            </a:endParaRPr>
          </a:p>
        </p:txBody>
      </p:sp>
      <p:sp>
        <p:nvSpPr>
          <p:cNvPr id="27" name="Google Shape;145;p5">
            <a:extLst>
              <a:ext uri="{FF2B5EF4-FFF2-40B4-BE49-F238E27FC236}">
                <a16:creationId xmlns:a16="http://schemas.microsoft.com/office/drawing/2014/main" id="{CABFAC96-D705-4460-A01E-5B5A39F04352}"/>
              </a:ext>
            </a:extLst>
          </p:cNvPr>
          <p:cNvSpPr txBox="1"/>
          <p:nvPr/>
        </p:nvSpPr>
        <p:spPr>
          <a:xfrm rot="-171835">
            <a:off x="3497614" y="5219332"/>
            <a:ext cx="5704124" cy="702577"/>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omic Sans MS"/>
                <a:ea typeface="Comic Sans MS"/>
                <a:cs typeface="Comic Sans MS"/>
                <a:sym typeface="Comic Sans MS"/>
              </a:rPr>
              <a:t>Damaging their health</a:t>
            </a:r>
            <a:endParaRPr sz="3600" b="0" i="0" u="none" strike="noStrike" cap="none" dirty="0">
              <a:solidFill>
                <a:schemeClr val="dk1"/>
              </a:solidFill>
              <a:latin typeface="Comic Sans MS"/>
              <a:ea typeface="Comic Sans MS"/>
              <a:cs typeface="Comic Sans MS"/>
              <a:sym typeface="Comic Sans MS"/>
            </a:endParaRPr>
          </a:p>
        </p:txBody>
      </p:sp>
      <p:sp>
        <p:nvSpPr>
          <p:cNvPr id="28" name="Google Shape;147;p5">
            <a:extLst>
              <a:ext uri="{FF2B5EF4-FFF2-40B4-BE49-F238E27FC236}">
                <a16:creationId xmlns:a16="http://schemas.microsoft.com/office/drawing/2014/main" id="{9D7F9EA7-BB12-4F16-ADF7-00FABF30BCBF}"/>
              </a:ext>
            </a:extLst>
          </p:cNvPr>
          <p:cNvSpPr txBox="1"/>
          <p:nvPr/>
        </p:nvSpPr>
        <p:spPr>
          <a:xfrm rot="291297">
            <a:off x="993827" y="6074576"/>
            <a:ext cx="5100520" cy="70271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dk1"/>
                </a:solidFill>
                <a:latin typeface="Comic Sans MS"/>
                <a:ea typeface="Comic Sans MS"/>
                <a:cs typeface="Comic Sans MS"/>
                <a:sym typeface="Comic Sans MS"/>
              </a:rPr>
              <a:t>Spreading false news</a:t>
            </a:r>
            <a:endParaRPr sz="36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p:nvPr/>
        </p:nvSpPr>
        <p:spPr>
          <a:xfrm>
            <a:off x="2472038" y="3850153"/>
            <a:ext cx="4428300" cy="2486100"/>
          </a:xfrm>
          <a:prstGeom prst="rect">
            <a:avLst/>
          </a:prstGeom>
          <a:gradFill>
            <a:gsLst>
              <a:gs pos="0">
                <a:srgbClr val="FF94FF"/>
              </a:gs>
              <a:gs pos="50000">
                <a:srgbClr val="FFBCFF"/>
              </a:gs>
              <a:gs pos="100000">
                <a:srgbClr val="FFDEFF"/>
              </a:gs>
            </a:gsLst>
            <a:lin ang="8100019"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000000"/>
                </a:solidFill>
                <a:latin typeface="Arial"/>
                <a:ea typeface="Arial"/>
                <a:cs typeface="Arial"/>
                <a:sym typeface="Arial"/>
              </a:rPr>
              <a:t>Today, we will learn a formula to help us stay safe and avoid false news</a:t>
            </a:r>
            <a:r>
              <a:rPr lang="en-GB" sz="2800" b="1" dirty="0"/>
              <a:t> </a:t>
            </a:r>
            <a:r>
              <a:rPr lang="en-GB" sz="2800" b="1" i="0" u="none" strike="noStrike" cap="none" dirty="0">
                <a:solidFill>
                  <a:srgbClr val="000000"/>
                </a:solidFill>
                <a:latin typeface="Arial"/>
                <a:ea typeface="Arial"/>
                <a:cs typeface="Arial"/>
                <a:sym typeface="Arial"/>
              </a:rPr>
              <a:t>and practise critical literacy!</a:t>
            </a:r>
            <a:endParaRPr sz="2800" b="0" i="0" u="none" strike="noStrike" cap="none" dirty="0">
              <a:solidFill>
                <a:srgbClr val="000000"/>
              </a:solidFill>
              <a:latin typeface="Arial"/>
              <a:ea typeface="Arial"/>
              <a:cs typeface="Arial"/>
              <a:sym typeface="Arial"/>
            </a:endParaRPr>
          </a:p>
        </p:txBody>
      </p:sp>
      <p:sp>
        <p:nvSpPr>
          <p:cNvPr id="157" name="Google Shape;157;p7"/>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omic Sans MS"/>
              <a:ea typeface="Comic Sans MS"/>
              <a:cs typeface="Comic Sans MS"/>
              <a:sym typeface="Comic Sans MS"/>
            </a:endParaRPr>
          </a:p>
        </p:txBody>
      </p:sp>
      <p:cxnSp>
        <p:nvCxnSpPr>
          <p:cNvPr id="158" name="Google Shape;158;p7"/>
          <p:cNvCxnSpPr/>
          <p:nvPr/>
        </p:nvCxnSpPr>
        <p:spPr>
          <a:xfrm>
            <a:off x="6521775" y="3296850"/>
            <a:ext cx="707700" cy="702600"/>
          </a:xfrm>
          <a:prstGeom prst="straightConnector1">
            <a:avLst/>
          </a:prstGeom>
          <a:noFill/>
          <a:ln w="38100" cap="flat" cmpd="sng">
            <a:solidFill>
              <a:srgbClr val="FF0000"/>
            </a:solidFill>
            <a:prstDash val="solid"/>
            <a:round/>
            <a:headEnd type="none" w="sm" len="sm"/>
            <a:tailEnd type="stealth" w="med" len="med"/>
          </a:ln>
        </p:spPr>
      </p:cxnSp>
      <p:cxnSp>
        <p:nvCxnSpPr>
          <p:cNvPr id="159" name="Google Shape;159;p7"/>
          <p:cNvCxnSpPr/>
          <p:nvPr/>
        </p:nvCxnSpPr>
        <p:spPr>
          <a:xfrm flipH="1">
            <a:off x="2209275" y="3321750"/>
            <a:ext cx="711600" cy="652800"/>
          </a:xfrm>
          <a:prstGeom prst="straightConnector1">
            <a:avLst/>
          </a:prstGeom>
          <a:noFill/>
          <a:ln w="38100" cap="flat" cmpd="sng">
            <a:solidFill>
              <a:srgbClr val="FF0000"/>
            </a:solidFill>
            <a:prstDash val="solid"/>
            <a:round/>
            <a:headEnd type="none" w="sm" len="sm"/>
            <a:tailEnd type="stealth" w="med" len="med"/>
          </a:ln>
        </p:spPr>
      </p:cxnSp>
      <p:cxnSp>
        <p:nvCxnSpPr>
          <p:cNvPr id="160" name="Google Shape;160;p7"/>
          <p:cNvCxnSpPr/>
          <p:nvPr/>
        </p:nvCxnSpPr>
        <p:spPr>
          <a:xfrm>
            <a:off x="6521775" y="2507475"/>
            <a:ext cx="707700" cy="702600"/>
          </a:xfrm>
          <a:prstGeom prst="straightConnector1">
            <a:avLst/>
          </a:prstGeom>
          <a:noFill/>
          <a:ln w="38100" cap="flat" cmpd="sng">
            <a:solidFill>
              <a:srgbClr val="FF0000"/>
            </a:solidFill>
            <a:prstDash val="solid"/>
            <a:round/>
            <a:headEnd type="none" w="sm" len="sm"/>
            <a:tailEnd type="stealth" w="med" len="med"/>
          </a:ln>
        </p:spPr>
      </p:cxnSp>
      <p:cxnSp>
        <p:nvCxnSpPr>
          <p:cNvPr id="161" name="Google Shape;161;p7"/>
          <p:cNvCxnSpPr/>
          <p:nvPr/>
        </p:nvCxnSpPr>
        <p:spPr>
          <a:xfrm flipH="1">
            <a:off x="2271625" y="2668938"/>
            <a:ext cx="711600" cy="652800"/>
          </a:xfrm>
          <a:prstGeom prst="straightConnector1">
            <a:avLst/>
          </a:prstGeom>
          <a:noFill/>
          <a:ln w="38100" cap="flat" cmpd="sng">
            <a:solidFill>
              <a:srgbClr val="FF0000"/>
            </a:solidFill>
            <a:prstDash val="solid"/>
            <a:round/>
            <a:headEnd type="none" w="sm" len="sm"/>
            <a:tailEnd type="stealth" w="med" len="med"/>
          </a:ln>
        </p:spPr>
      </p:cxnSp>
      <p:pic>
        <p:nvPicPr>
          <p:cNvPr id="166" name="Google Shape;166;p7"/>
          <p:cNvPicPr preferRelativeResize="0"/>
          <p:nvPr/>
        </p:nvPicPr>
        <p:blipFill rotWithShape="1">
          <a:blip r:embed="rId3">
            <a:alphaModFix/>
          </a:blip>
          <a:srcRect/>
          <a:stretch/>
        </p:blipFill>
        <p:spPr>
          <a:xfrm>
            <a:off x="2761391" y="1155444"/>
            <a:ext cx="4046762" cy="2156375"/>
          </a:xfrm>
          <a:prstGeom prst="rect">
            <a:avLst/>
          </a:prstGeom>
          <a:noFill/>
          <a:ln>
            <a:noFill/>
          </a:ln>
        </p:spPr>
      </p:pic>
      <p:sp>
        <p:nvSpPr>
          <p:cNvPr id="171" name="Google Shape;171;p7"/>
          <p:cNvSpPr txBox="1"/>
          <p:nvPr/>
        </p:nvSpPr>
        <p:spPr>
          <a:xfrm>
            <a:off x="203108" y="194250"/>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omic Sans MS"/>
                <a:ea typeface="Comic Sans MS"/>
                <a:cs typeface="Comic Sans MS"/>
                <a:sym typeface="Comic Sans MS"/>
              </a:rPr>
              <a:t>How do you decide what you believe?</a:t>
            </a:r>
            <a:endParaRPr sz="3200" b="0" i="0" u="none" strike="noStrike" cap="none">
              <a:solidFill>
                <a:schemeClr val="dk1"/>
              </a:solidFill>
              <a:latin typeface="Comic Sans MS"/>
              <a:ea typeface="Comic Sans MS"/>
              <a:cs typeface="Comic Sans MS"/>
              <a:sym typeface="Comic Sans MS"/>
            </a:endParaRPr>
          </a:p>
        </p:txBody>
      </p:sp>
      <p:pic>
        <p:nvPicPr>
          <p:cNvPr id="18" name="Picture 2" descr="Coronavirus and a fake news pandemic - BBC News">
            <a:extLst>
              <a:ext uri="{FF2B5EF4-FFF2-40B4-BE49-F238E27FC236}">
                <a16:creationId xmlns:a16="http://schemas.microsoft.com/office/drawing/2014/main" id="{86A0F3FA-FDE0-4402-8EDB-66EB29E64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11" y="1802987"/>
            <a:ext cx="203492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ovid-19 Hour' tomorrow? Fake news, says Health Ministry">
            <a:extLst>
              <a:ext uri="{FF2B5EF4-FFF2-40B4-BE49-F238E27FC236}">
                <a16:creationId xmlns:a16="http://schemas.microsoft.com/office/drawing/2014/main" id="{9E2C2DDB-1D7B-49F5-8CC9-06553CB54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682" y="1657353"/>
            <a:ext cx="195390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ovid-19 Archives - African Arguments">
            <a:extLst>
              <a:ext uri="{FF2B5EF4-FFF2-40B4-BE49-F238E27FC236}">
                <a16:creationId xmlns:a16="http://schemas.microsoft.com/office/drawing/2014/main" id="{1A725749-CAA6-4CBA-83A5-7E7571B424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755" y="4010700"/>
            <a:ext cx="1774463"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That 'Miracle Cure' You Saw on Facebook? It Won't Stop the ...">
            <a:extLst>
              <a:ext uri="{FF2B5EF4-FFF2-40B4-BE49-F238E27FC236}">
                <a16:creationId xmlns:a16="http://schemas.microsoft.com/office/drawing/2014/main" id="{E3D9C94A-EF01-48CC-A53D-1AACECEE02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6552" y="3871501"/>
            <a:ext cx="2152650" cy="2124075"/>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67;p7">
            <a:extLst>
              <a:ext uri="{FF2B5EF4-FFF2-40B4-BE49-F238E27FC236}">
                <a16:creationId xmlns:a16="http://schemas.microsoft.com/office/drawing/2014/main" id="{F18E8E3D-1DF6-4F97-92B7-9A7C54BE42F7}"/>
              </a:ext>
            </a:extLst>
          </p:cNvPr>
          <p:cNvSpPr/>
          <p:nvPr/>
        </p:nvSpPr>
        <p:spPr>
          <a:xfrm>
            <a:off x="126553" y="1645925"/>
            <a:ext cx="2524800" cy="1786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67;p7">
            <a:extLst>
              <a:ext uri="{FF2B5EF4-FFF2-40B4-BE49-F238E27FC236}">
                <a16:creationId xmlns:a16="http://schemas.microsoft.com/office/drawing/2014/main" id="{25ECE5FB-A325-4C1E-8906-68A525355D00}"/>
              </a:ext>
            </a:extLst>
          </p:cNvPr>
          <p:cNvSpPr/>
          <p:nvPr/>
        </p:nvSpPr>
        <p:spPr>
          <a:xfrm>
            <a:off x="-208975" y="3965325"/>
            <a:ext cx="2524800" cy="1786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67;p7">
            <a:extLst>
              <a:ext uri="{FF2B5EF4-FFF2-40B4-BE49-F238E27FC236}">
                <a16:creationId xmlns:a16="http://schemas.microsoft.com/office/drawing/2014/main" id="{AE097E97-B4A3-4A8A-A1C6-5E4ECAED2C1A}"/>
              </a:ext>
            </a:extLst>
          </p:cNvPr>
          <p:cNvSpPr/>
          <p:nvPr/>
        </p:nvSpPr>
        <p:spPr>
          <a:xfrm>
            <a:off x="6664985" y="1716610"/>
            <a:ext cx="2524800" cy="1786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67;p7">
            <a:extLst>
              <a:ext uri="{FF2B5EF4-FFF2-40B4-BE49-F238E27FC236}">
                <a16:creationId xmlns:a16="http://schemas.microsoft.com/office/drawing/2014/main" id="{3B43F691-8C18-4C70-9D4E-144D0A4278B0}"/>
              </a:ext>
            </a:extLst>
          </p:cNvPr>
          <p:cNvSpPr/>
          <p:nvPr/>
        </p:nvSpPr>
        <p:spPr>
          <a:xfrm>
            <a:off x="6837653" y="4006859"/>
            <a:ext cx="2524800" cy="1786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203100" y="71625"/>
            <a:ext cx="8737800" cy="9537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The magic formula: To decide which sources to believe try using this!</a:t>
            </a:r>
            <a:endParaRPr sz="3200" b="0" i="0" u="none" strike="noStrike" cap="none">
              <a:solidFill>
                <a:schemeClr val="dk1"/>
              </a:solidFill>
              <a:latin typeface="Comic Sans MS"/>
              <a:ea typeface="Comic Sans MS"/>
              <a:cs typeface="Comic Sans MS"/>
              <a:sym typeface="Comic Sans MS"/>
            </a:endParaRPr>
          </a:p>
        </p:txBody>
      </p:sp>
      <p:sp>
        <p:nvSpPr>
          <p:cNvPr id="177" name="Google Shape;177;p8"/>
          <p:cNvSpPr txBox="1"/>
          <p:nvPr/>
        </p:nvSpPr>
        <p:spPr>
          <a:xfrm>
            <a:off x="179500" y="1196750"/>
            <a:ext cx="1873200" cy="1506900"/>
          </a:xfrm>
          <a:prstGeom prst="rect">
            <a:avLst/>
          </a:prstGeom>
          <a:gradFill>
            <a:gsLst>
              <a:gs pos="0">
                <a:srgbClr val="FFF6DB"/>
              </a:gs>
              <a:gs pos="100000">
                <a:srgbClr val="FAD25C"/>
              </a:gs>
            </a:gsLst>
            <a:lin ang="5400012"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a:t>
            </a:r>
            <a:endParaRPr sz="18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Define source᷾s and propaganda</a:t>
            </a:r>
            <a:endParaRPr sz="1800" b="0" i="0" u="none" strike="noStrike" cap="none">
              <a:solidFill>
                <a:schemeClr val="dk1"/>
              </a:solidFill>
              <a:latin typeface="Comic Sans MS"/>
              <a:ea typeface="Comic Sans MS"/>
              <a:cs typeface="Comic Sans MS"/>
              <a:sym typeface="Comic Sans MS"/>
            </a:endParaRPr>
          </a:p>
        </p:txBody>
      </p:sp>
      <p:sp>
        <p:nvSpPr>
          <p:cNvPr id="178" name="Google Shape;178;p8"/>
          <p:cNvSpPr txBox="1"/>
          <p:nvPr/>
        </p:nvSpPr>
        <p:spPr>
          <a:xfrm>
            <a:off x="179500" y="2835376"/>
            <a:ext cx="1873200" cy="1668000"/>
          </a:xfrm>
          <a:prstGeom prst="rect">
            <a:avLst/>
          </a:prstGeom>
          <a:gradFill>
            <a:gsLst>
              <a:gs pos="0">
                <a:srgbClr val="FFF6DB"/>
              </a:gs>
              <a:gs pos="100000">
                <a:srgbClr val="FAD25C"/>
              </a:gs>
            </a:gsLst>
            <a:lin ang="5400012"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 </a:t>
            </a:r>
            <a:r>
              <a:rPr lang="en-GB" sz="1800" b="0" i="0" u="none" strike="noStrike" cap="none">
                <a:solidFill>
                  <a:schemeClr val="dk1"/>
                </a:solidFill>
                <a:latin typeface="Comic Sans MS"/>
                <a:ea typeface="Comic Sans MS"/>
                <a:cs typeface="Comic Sans MS"/>
                <a:sym typeface="Comic Sans MS"/>
              </a:rPr>
              <a:t>understand why it is important to know where sources come from </a:t>
            </a:r>
            <a:endParaRPr sz="1800" b="0" i="0" u="none" strike="noStrike" cap="none">
              <a:solidFill>
                <a:schemeClr val="dk1"/>
              </a:solidFill>
              <a:latin typeface="Comic Sans MS"/>
              <a:ea typeface="Comic Sans MS"/>
              <a:cs typeface="Comic Sans MS"/>
              <a:sym typeface="Comic Sans MS"/>
            </a:endParaRPr>
          </a:p>
        </p:txBody>
      </p:sp>
      <p:sp>
        <p:nvSpPr>
          <p:cNvPr id="179" name="Google Shape;179;p8"/>
          <p:cNvSpPr txBox="1"/>
          <p:nvPr/>
        </p:nvSpPr>
        <p:spPr>
          <a:xfrm>
            <a:off x="179500" y="4749500"/>
            <a:ext cx="1873200" cy="15069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a:t>
            </a:r>
            <a:r>
              <a:rPr lang="en-GB" sz="1800" b="0" i="0" u="none" strike="noStrike" cap="none">
                <a:solidFill>
                  <a:schemeClr val="dk1"/>
                </a:solidFill>
                <a:latin typeface="Comic Sans MS"/>
                <a:ea typeface="Comic Sans MS"/>
                <a:cs typeface="Comic Sans MS"/>
                <a:sym typeface="Comic Sans MS"/>
              </a:rPr>
              <a:t> apply a formula to decide if a source is reliable</a:t>
            </a:r>
            <a:endParaRPr sz="1800" b="0" i="0" u="none" strike="noStrike" cap="none">
              <a:solidFill>
                <a:schemeClr val="dk1"/>
              </a:solidFill>
              <a:latin typeface="Comic Sans MS"/>
              <a:ea typeface="Comic Sans MS"/>
              <a:cs typeface="Comic Sans MS"/>
              <a:sym typeface="Comic Sans MS"/>
            </a:endParaRPr>
          </a:p>
        </p:txBody>
      </p:sp>
      <p:sp>
        <p:nvSpPr>
          <p:cNvPr id="180" name="Google Shape;180;p8"/>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pic>
        <p:nvPicPr>
          <p:cNvPr id="181" name="Google Shape;181;p8"/>
          <p:cNvPicPr preferRelativeResize="0"/>
          <p:nvPr/>
        </p:nvPicPr>
        <p:blipFill rotWithShape="1">
          <a:blip r:embed="rId3">
            <a:alphaModFix/>
          </a:blip>
          <a:srcRect/>
          <a:stretch/>
        </p:blipFill>
        <p:spPr>
          <a:xfrm>
            <a:off x="2223000" y="1338875"/>
            <a:ext cx="6246525" cy="2439625"/>
          </a:xfrm>
          <a:prstGeom prst="rect">
            <a:avLst/>
          </a:prstGeom>
          <a:noFill/>
          <a:ln>
            <a:noFill/>
          </a:ln>
        </p:spPr>
      </p:pic>
      <p:sp>
        <p:nvSpPr>
          <p:cNvPr id="182" name="Google Shape;182;p8"/>
          <p:cNvSpPr txBox="1"/>
          <p:nvPr/>
        </p:nvSpPr>
        <p:spPr>
          <a:xfrm>
            <a:off x="2408701" y="3901575"/>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83" name="Google Shape;183;p8"/>
          <p:cNvSpPr txBox="1"/>
          <p:nvPr/>
        </p:nvSpPr>
        <p:spPr>
          <a:xfrm>
            <a:off x="2408701" y="47275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84" name="Google Shape;184;p8"/>
          <p:cNvSpPr txBox="1"/>
          <p:nvPr/>
        </p:nvSpPr>
        <p:spPr>
          <a:xfrm>
            <a:off x="2408701" y="56150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85" name="Google Shape;185;p8"/>
          <p:cNvSpPr txBox="1"/>
          <p:nvPr/>
        </p:nvSpPr>
        <p:spPr>
          <a:xfrm>
            <a:off x="3420571" y="3901575"/>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ho made it?</a:t>
            </a:r>
            <a:endParaRPr sz="3600" b="0" i="0" u="none" strike="noStrike" cap="none">
              <a:solidFill>
                <a:schemeClr val="dk1"/>
              </a:solidFill>
              <a:latin typeface="Comic Sans MS"/>
              <a:ea typeface="Comic Sans MS"/>
              <a:cs typeface="Comic Sans MS"/>
              <a:sym typeface="Comic Sans MS"/>
            </a:endParaRPr>
          </a:p>
        </p:txBody>
      </p:sp>
      <p:sp>
        <p:nvSpPr>
          <p:cNvPr id="186" name="Google Shape;186;p8"/>
          <p:cNvSpPr txBox="1"/>
          <p:nvPr/>
        </p:nvSpPr>
        <p:spPr>
          <a:xfrm>
            <a:off x="3492196" y="4789050"/>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dk1"/>
                </a:solidFill>
                <a:latin typeface="Comic Sans MS"/>
                <a:ea typeface="Comic Sans MS"/>
                <a:cs typeface="Comic Sans MS"/>
                <a:sym typeface="Comic Sans MS"/>
              </a:rPr>
              <a:t>h</a:t>
            </a:r>
            <a:r>
              <a:rPr lang="en-GB" sz="3600" b="1" i="0" u="sng" strike="noStrike" cap="none" dirty="0">
                <a:solidFill>
                  <a:schemeClr val="dk1"/>
                </a:solidFill>
                <a:latin typeface="Comic Sans MS"/>
                <a:ea typeface="Comic Sans MS"/>
                <a:cs typeface="Comic Sans MS"/>
                <a:sym typeface="Comic Sans MS"/>
              </a:rPr>
              <a:t>ere was it posted?</a:t>
            </a:r>
            <a:endParaRPr sz="3600" b="0" i="0" u="none" strike="noStrike" cap="none" dirty="0">
              <a:solidFill>
                <a:schemeClr val="dk1"/>
              </a:solidFill>
              <a:latin typeface="Comic Sans MS"/>
              <a:ea typeface="Comic Sans MS"/>
              <a:cs typeface="Comic Sans MS"/>
              <a:sym typeface="Comic Sans MS"/>
            </a:endParaRPr>
          </a:p>
        </p:txBody>
      </p:sp>
      <p:sp>
        <p:nvSpPr>
          <p:cNvPr id="187" name="Google Shape;187;p8"/>
          <p:cNvSpPr txBox="1"/>
          <p:nvPr/>
        </p:nvSpPr>
        <p:spPr>
          <a:xfrm>
            <a:off x="3492196" y="5645788"/>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hen did they make it?</a:t>
            </a:r>
            <a:endParaRPr sz="36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p:nvPr/>
        </p:nvSpPr>
        <p:spPr>
          <a:xfrm>
            <a:off x="203100" y="71625"/>
            <a:ext cx="8737800" cy="9537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The magic formula: To decide which sources to believe try using this!</a:t>
            </a:r>
            <a:endParaRPr sz="3200" b="0" i="0" u="none" strike="noStrike" cap="none">
              <a:solidFill>
                <a:schemeClr val="dk1"/>
              </a:solidFill>
              <a:latin typeface="Comic Sans MS"/>
              <a:ea typeface="Comic Sans MS"/>
              <a:cs typeface="Comic Sans MS"/>
              <a:sym typeface="Comic Sans MS"/>
            </a:endParaRPr>
          </a:p>
        </p:txBody>
      </p:sp>
      <p:sp>
        <p:nvSpPr>
          <p:cNvPr id="193" name="Google Shape;193;p9"/>
          <p:cNvSpPr txBox="1"/>
          <p:nvPr/>
        </p:nvSpPr>
        <p:spPr>
          <a:xfrm>
            <a:off x="179500" y="1196750"/>
            <a:ext cx="1873200" cy="1506900"/>
          </a:xfrm>
          <a:prstGeom prst="rect">
            <a:avLst/>
          </a:prstGeom>
          <a:gradFill>
            <a:gsLst>
              <a:gs pos="0">
                <a:srgbClr val="FFF6DB"/>
              </a:gs>
              <a:gs pos="100000">
                <a:srgbClr val="FAD25C"/>
              </a:gs>
            </a:gsLst>
            <a:lin ang="5400012"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a:t>
            </a:r>
            <a:endParaRPr sz="18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Define source᷾s and propaganda</a:t>
            </a:r>
            <a:endParaRPr sz="1800" b="0" i="0" u="none" strike="noStrike" cap="none">
              <a:solidFill>
                <a:schemeClr val="dk1"/>
              </a:solidFill>
              <a:latin typeface="Comic Sans MS"/>
              <a:ea typeface="Comic Sans MS"/>
              <a:cs typeface="Comic Sans MS"/>
              <a:sym typeface="Comic Sans MS"/>
            </a:endParaRPr>
          </a:p>
        </p:txBody>
      </p:sp>
      <p:sp>
        <p:nvSpPr>
          <p:cNvPr id="194" name="Google Shape;194;p9"/>
          <p:cNvSpPr txBox="1"/>
          <p:nvPr/>
        </p:nvSpPr>
        <p:spPr>
          <a:xfrm>
            <a:off x="179500" y="2835376"/>
            <a:ext cx="1873200" cy="1668000"/>
          </a:xfrm>
          <a:prstGeom prst="rect">
            <a:avLst/>
          </a:prstGeom>
          <a:gradFill>
            <a:gsLst>
              <a:gs pos="0">
                <a:srgbClr val="FFF6DB"/>
              </a:gs>
              <a:gs pos="100000">
                <a:srgbClr val="FAD25C"/>
              </a:gs>
            </a:gsLst>
            <a:lin ang="5400012"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 </a:t>
            </a:r>
            <a:r>
              <a:rPr lang="en-GB" sz="1800" b="0" i="0" u="none" strike="noStrike" cap="none">
                <a:solidFill>
                  <a:schemeClr val="dk1"/>
                </a:solidFill>
                <a:latin typeface="Comic Sans MS"/>
                <a:ea typeface="Comic Sans MS"/>
                <a:cs typeface="Comic Sans MS"/>
                <a:sym typeface="Comic Sans MS"/>
              </a:rPr>
              <a:t>understand why it is important to know where source come from </a:t>
            </a:r>
            <a:endParaRPr sz="1800" b="0" i="0" u="none" strike="noStrike" cap="none">
              <a:solidFill>
                <a:schemeClr val="dk1"/>
              </a:solidFill>
              <a:latin typeface="Comic Sans MS"/>
              <a:ea typeface="Comic Sans MS"/>
              <a:cs typeface="Comic Sans MS"/>
              <a:sym typeface="Comic Sans MS"/>
            </a:endParaRPr>
          </a:p>
        </p:txBody>
      </p:sp>
      <p:sp>
        <p:nvSpPr>
          <p:cNvPr id="195" name="Google Shape;195;p9"/>
          <p:cNvSpPr txBox="1"/>
          <p:nvPr/>
        </p:nvSpPr>
        <p:spPr>
          <a:xfrm>
            <a:off x="179500" y="4749500"/>
            <a:ext cx="1873200" cy="1506900"/>
          </a:xfrm>
          <a:prstGeom prst="rect">
            <a:avLst/>
          </a:prstGeom>
          <a:gradFill>
            <a:gsLst>
              <a:gs pos="0">
                <a:srgbClr val="BC7EFF"/>
              </a:gs>
              <a:gs pos="50000">
                <a:srgbClr val="D4B1FF"/>
              </a:gs>
              <a:gs pos="100000">
                <a:srgbClr val="E9D9FF"/>
              </a:gs>
            </a:gsLst>
            <a:path path="circle">
              <a:fillToRect l="100000" t="100000"/>
            </a:path>
            <a:tileRect r="-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omic Sans MS"/>
                <a:ea typeface="Comic Sans MS"/>
                <a:cs typeface="Comic Sans MS"/>
                <a:sym typeface="Comic Sans MS"/>
              </a:rPr>
              <a:t>I can…</a:t>
            </a:r>
            <a:r>
              <a:rPr lang="en-GB" sz="1800" b="0" i="0" u="none" strike="noStrike" cap="none">
                <a:solidFill>
                  <a:schemeClr val="dk1"/>
                </a:solidFill>
                <a:latin typeface="Comic Sans MS"/>
                <a:ea typeface="Comic Sans MS"/>
                <a:cs typeface="Comic Sans MS"/>
                <a:sym typeface="Comic Sans MS"/>
              </a:rPr>
              <a:t> apply a formula to decide if a source is reliable</a:t>
            </a:r>
            <a:endParaRPr sz="1800" b="0" i="0" u="none" strike="noStrike" cap="none">
              <a:solidFill>
                <a:schemeClr val="dk1"/>
              </a:solidFill>
              <a:latin typeface="Comic Sans MS"/>
              <a:ea typeface="Comic Sans MS"/>
              <a:cs typeface="Comic Sans MS"/>
              <a:sym typeface="Comic Sans MS"/>
            </a:endParaRPr>
          </a:p>
        </p:txBody>
      </p:sp>
      <p:sp>
        <p:nvSpPr>
          <p:cNvPr id="196" name="Google Shape;196;p9"/>
          <p:cNvSpPr txBox="1"/>
          <p:nvPr/>
        </p:nvSpPr>
        <p:spPr>
          <a:xfrm>
            <a:off x="0" y="6502525"/>
            <a:ext cx="9144000" cy="3342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omic Sans MS"/>
                <a:ea typeface="Comic Sans MS"/>
                <a:cs typeface="Comic Sans MS"/>
                <a:sym typeface="Comic Sans MS"/>
              </a:rPr>
              <a:t>Note</a:t>
            </a:r>
            <a:r>
              <a:rPr lang="en-GB" sz="1400" b="0" i="0" u="none" strike="noStrike" cap="none">
                <a:solidFill>
                  <a:schemeClr val="dk1"/>
                </a:solidFill>
                <a:latin typeface="Comic Sans MS"/>
                <a:ea typeface="Comic Sans MS"/>
                <a:cs typeface="Comic Sans MS"/>
                <a:sym typeface="Comic Sans MS"/>
              </a:rPr>
              <a:t>: You don’t have to be online to use WWW, it works for all types of sources </a:t>
            </a:r>
            <a:endParaRPr sz="1400" b="0" i="0" u="none" strike="noStrike" cap="none">
              <a:solidFill>
                <a:schemeClr val="dk1"/>
              </a:solidFill>
              <a:latin typeface="Comic Sans MS"/>
              <a:ea typeface="Comic Sans MS"/>
              <a:cs typeface="Comic Sans MS"/>
              <a:sym typeface="Comic Sans MS"/>
            </a:endParaRPr>
          </a:p>
        </p:txBody>
      </p:sp>
      <p:pic>
        <p:nvPicPr>
          <p:cNvPr id="197" name="Google Shape;197;p9"/>
          <p:cNvPicPr preferRelativeResize="0"/>
          <p:nvPr/>
        </p:nvPicPr>
        <p:blipFill rotWithShape="1">
          <a:blip r:embed="rId3">
            <a:alphaModFix/>
          </a:blip>
          <a:srcRect/>
          <a:stretch/>
        </p:blipFill>
        <p:spPr>
          <a:xfrm>
            <a:off x="2223000" y="1338875"/>
            <a:ext cx="6246525" cy="2439625"/>
          </a:xfrm>
          <a:prstGeom prst="rect">
            <a:avLst/>
          </a:prstGeom>
          <a:noFill/>
          <a:ln>
            <a:noFill/>
          </a:ln>
        </p:spPr>
      </p:pic>
      <p:sp>
        <p:nvSpPr>
          <p:cNvPr id="198" name="Google Shape;198;p9"/>
          <p:cNvSpPr txBox="1"/>
          <p:nvPr/>
        </p:nvSpPr>
        <p:spPr>
          <a:xfrm>
            <a:off x="2408701" y="3901575"/>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199" name="Google Shape;199;p9"/>
          <p:cNvSpPr txBox="1"/>
          <p:nvPr/>
        </p:nvSpPr>
        <p:spPr>
          <a:xfrm>
            <a:off x="2408701" y="47275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00" name="Google Shape;200;p9"/>
          <p:cNvSpPr txBox="1"/>
          <p:nvPr/>
        </p:nvSpPr>
        <p:spPr>
          <a:xfrm>
            <a:off x="2408701" y="5615038"/>
            <a:ext cx="931200" cy="702900"/>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W</a:t>
            </a:r>
            <a:endParaRPr sz="3600" b="0" i="0" u="none" strike="noStrike" cap="none">
              <a:solidFill>
                <a:schemeClr val="dk1"/>
              </a:solidFill>
              <a:latin typeface="Comic Sans MS"/>
              <a:ea typeface="Comic Sans MS"/>
              <a:cs typeface="Comic Sans MS"/>
              <a:sym typeface="Comic Sans MS"/>
            </a:endParaRPr>
          </a:p>
        </p:txBody>
      </p:sp>
      <p:sp>
        <p:nvSpPr>
          <p:cNvPr id="201" name="Google Shape;201;p9"/>
          <p:cNvSpPr txBox="1"/>
          <p:nvPr/>
        </p:nvSpPr>
        <p:spPr>
          <a:xfrm>
            <a:off x="3420571" y="3901575"/>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ho made it?</a:t>
            </a:r>
            <a:endParaRPr sz="3600" b="0" i="0" u="none" strike="noStrike" cap="none">
              <a:solidFill>
                <a:schemeClr val="dk1"/>
              </a:solidFill>
              <a:latin typeface="Comic Sans MS"/>
              <a:ea typeface="Comic Sans MS"/>
              <a:cs typeface="Comic Sans MS"/>
              <a:sym typeface="Comic Sans MS"/>
            </a:endParaRPr>
          </a:p>
        </p:txBody>
      </p:sp>
      <p:sp>
        <p:nvSpPr>
          <p:cNvPr id="202" name="Google Shape;202;p9"/>
          <p:cNvSpPr txBox="1"/>
          <p:nvPr/>
        </p:nvSpPr>
        <p:spPr>
          <a:xfrm>
            <a:off x="3492196" y="4789050"/>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u="sng" dirty="0">
                <a:solidFill>
                  <a:schemeClr val="dk1"/>
                </a:solidFill>
                <a:latin typeface="Comic Sans MS"/>
                <a:ea typeface="Comic Sans MS"/>
                <a:cs typeface="Comic Sans MS"/>
                <a:sym typeface="Comic Sans MS"/>
              </a:rPr>
              <a:t>here was it posted</a:t>
            </a:r>
            <a:r>
              <a:rPr lang="en-GB" sz="3600" b="1" i="0" u="sng" strike="noStrike" cap="none" dirty="0">
                <a:solidFill>
                  <a:schemeClr val="dk1"/>
                </a:solidFill>
                <a:latin typeface="Comic Sans MS"/>
                <a:ea typeface="Comic Sans MS"/>
                <a:cs typeface="Comic Sans MS"/>
                <a:sym typeface="Comic Sans MS"/>
              </a:rPr>
              <a:t>?</a:t>
            </a:r>
            <a:endParaRPr sz="3600" b="0" i="0" u="none" strike="noStrike" cap="none" dirty="0">
              <a:solidFill>
                <a:schemeClr val="dk1"/>
              </a:solidFill>
              <a:latin typeface="Comic Sans MS"/>
              <a:ea typeface="Comic Sans MS"/>
              <a:cs typeface="Comic Sans MS"/>
              <a:sym typeface="Comic Sans MS"/>
            </a:endParaRPr>
          </a:p>
        </p:txBody>
      </p:sp>
      <p:sp>
        <p:nvSpPr>
          <p:cNvPr id="203" name="Google Shape;203;p9"/>
          <p:cNvSpPr txBox="1"/>
          <p:nvPr/>
        </p:nvSpPr>
        <p:spPr>
          <a:xfrm>
            <a:off x="3492196" y="5645788"/>
            <a:ext cx="5174400" cy="702900"/>
          </a:xfrm>
          <a:prstGeom prst="rect">
            <a:avLst/>
          </a:prstGeom>
          <a:gradFill>
            <a:gsLst>
              <a:gs pos="0">
                <a:srgbClr val="FF94FF"/>
              </a:gs>
              <a:gs pos="50000">
                <a:srgbClr val="FFBCFF"/>
              </a:gs>
              <a:gs pos="100000">
                <a:srgbClr val="FFDEFF"/>
              </a:gs>
            </a:gsLst>
            <a:path path="circle">
              <a:fillToRect l="100000" t="100000"/>
            </a:path>
            <a:tileRect r="-100000" b="-10000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omic Sans MS"/>
                <a:ea typeface="Comic Sans MS"/>
                <a:cs typeface="Comic Sans MS"/>
                <a:sym typeface="Comic Sans MS"/>
              </a:rPr>
              <a:t>hen did they make it?</a:t>
            </a:r>
            <a:endParaRPr sz="3600" b="0" i="0" u="none" strike="noStrike" cap="none">
              <a:solidFill>
                <a:schemeClr val="dk1"/>
              </a:solidFill>
              <a:latin typeface="Comic Sans MS"/>
              <a:ea typeface="Comic Sans MS"/>
              <a:cs typeface="Comic Sans MS"/>
              <a:sym typeface="Comic Sans MS"/>
            </a:endParaRPr>
          </a:p>
        </p:txBody>
      </p:sp>
      <p:sp>
        <p:nvSpPr>
          <p:cNvPr id="204" name="Google Shape;204;p9"/>
          <p:cNvSpPr/>
          <p:nvPr/>
        </p:nvSpPr>
        <p:spPr>
          <a:xfrm>
            <a:off x="483450" y="2077099"/>
            <a:ext cx="8457600" cy="1637125"/>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solidFill>
                  <a:srgbClr val="000000"/>
                </a:solidFill>
                <a:latin typeface="Arial"/>
                <a:ea typeface="Arial"/>
                <a:cs typeface="Arial"/>
                <a:sym typeface="Arial"/>
              </a:rPr>
              <a:t>If you can answer these questions, </a:t>
            </a:r>
            <a:r>
              <a:rPr lang="en-GB" sz="3600" b="1" dirty="0"/>
              <a:t>you can decide if the news is fake!</a:t>
            </a:r>
          </a:p>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solidFill>
                  <a:srgbClr val="000000"/>
                </a:solidFill>
                <a:latin typeface="Arial"/>
                <a:ea typeface="Arial"/>
                <a:cs typeface="Arial"/>
                <a:sym typeface="Arial"/>
              </a:rPr>
              <a:t>Let’s test it out!</a:t>
            </a:r>
            <a:endParaRPr sz="3600" b="1"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1"/>
          <p:cNvSpPr txBox="1"/>
          <p:nvPr/>
        </p:nvSpPr>
        <p:spPr>
          <a:xfrm>
            <a:off x="1664413" y="3104261"/>
            <a:ext cx="5383659" cy="1298955"/>
          </a:xfrm>
          <a:prstGeom prst="rect">
            <a:avLst/>
          </a:prstGeom>
          <a:gradFill>
            <a:gsLst>
              <a:gs pos="0">
                <a:srgbClr val="FFFF7E"/>
              </a:gs>
              <a:gs pos="50000">
                <a:srgbClr val="FFFFB1"/>
              </a:gs>
              <a:gs pos="100000">
                <a:srgbClr val="FFFFD9"/>
              </a:gs>
            </a:gsLst>
            <a:lin ang="10800025" scaled="0"/>
          </a:gradFill>
          <a:ln w="5715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000" b="1" i="0" u="sng" strike="noStrike" cap="none" dirty="0">
                <a:solidFill>
                  <a:schemeClr val="dk1"/>
                </a:solidFill>
                <a:latin typeface="Comic Sans MS"/>
                <a:ea typeface="Comic Sans MS"/>
                <a:cs typeface="Comic Sans MS"/>
                <a:sym typeface="Comic Sans MS"/>
              </a:rPr>
              <a:t>WOULD YOU BELIEVE OR SHARE THIS </a:t>
            </a:r>
            <a:r>
              <a:rPr lang="en-GB" sz="2000" b="1" u="sng" dirty="0">
                <a:solidFill>
                  <a:schemeClr val="dk1"/>
                </a:solidFill>
                <a:latin typeface="Comic Sans MS"/>
                <a:ea typeface="Comic Sans MS"/>
                <a:cs typeface="Comic Sans MS"/>
                <a:sym typeface="Comic Sans MS"/>
              </a:rPr>
              <a:t>INFORMATION</a:t>
            </a:r>
            <a:r>
              <a:rPr lang="en-GB" sz="2000" b="1" i="0" u="sng" strike="noStrike" cap="none" dirty="0">
                <a:solidFill>
                  <a:schemeClr val="dk1"/>
                </a:solidFill>
                <a:latin typeface="Comic Sans MS"/>
                <a:ea typeface="Comic Sans MS"/>
                <a:cs typeface="Comic Sans MS"/>
                <a:sym typeface="Comic Sans MS"/>
              </a:rPr>
              <a:t>?</a:t>
            </a:r>
          </a:p>
          <a:p>
            <a:pPr marL="0" marR="0" lvl="0" indent="0" algn="l" rtl="0">
              <a:lnSpc>
                <a:spcPct val="100000"/>
              </a:lnSpc>
              <a:spcBef>
                <a:spcPts val="0"/>
              </a:spcBef>
              <a:spcAft>
                <a:spcPts val="0"/>
              </a:spcAft>
              <a:buClr>
                <a:srgbClr val="000000"/>
              </a:buClr>
              <a:buSzPts val="1400"/>
              <a:buFont typeface="Arial"/>
              <a:buNone/>
            </a:pPr>
            <a:r>
              <a:rPr lang="en-GB" sz="2000" b="1" i="0" u="sng" strike="noStrike" cap="none" dirty="0">
                <a:solidFill>
                  <a:schemeClr val="dk1"/>
                </a:solidFill>
                <a:latin typeface="Comic Sans MS"/>
                <a:ea typeface="Comic Sans MS"/>
                <a:cs typeface="Comic Sans MS"/>
                <a:sym typeface="Comic Sans MS"/>
              </a:rPr>
              <a:t>10 SECOND DISCUSSION.</a:t>
            </a:r>
            <a:endParaRPr sz="2000" b="0" i="0" u="none" strike="noStrike" cap="none" dirty="0">
              <a:solidFill>
                <a:schemeClr val="dk1"/>
              </a:solidFill>
              <a:latin typeface="Comic Sans MS"/>
              <a:ea typeface="Comic Sans MS"/>
              <a:cs typeface="Comic Sans MS"/>
              <a:sym typeface="Comic Sans MS"/>
            </a:endParaRPr>
          </a:p>
        </p:txBody>
      </p:sp>
      <p:cxnSp>
        <p:nvCxnSpPr>
          <p:cNvPr id="226" name="Google Shape;226;p11"/>
          <p:cNvCxnSpPr/>
          <p:nvPr/>
        </p:nvCxnSpPr>
        <p:spPr>
          <a:xfrm>
            <a:off x="1562075" y="905650"/>
            <a:ext cx="4476600" cy="340200"/>
          </a:xfrm>
          <a:prstGeom prst="straightConnector1">
            <a:avLst/>
          </a:prstGeom>
          <a:noFill/>
          <a:ln w="9525" cap="flat" cmpd="sng">
            <a:solidFill>
              <a:schemeClr val="dk2"/>
            </a:solidFill>
            <a:prstDash val="solid"/>
            <a:round/>
            <a:headEnd type="none" w="sm" len="sm"/>
            <a:tailEnd type="triangle" w="med" len="med"/>
          </a:ln>
        </p:spPr>
      </p:cxnSp>
      <p:sp>
        <p:nvSpPr>
          <p:cNvPr id="229" name="Google Shape;229;p11"/>
          <p:cNvSpPr txBox="1"/>
          <p:nvPr/>
        </p:nvSpPr>
        <p:spPr>
          <a:xfrm>
            <a:off x="203108" y="-71625"/>
            <a:ext cx="8737800" cy="831000"/>
          </a:xfrm>
          <a:prstGeom prst="rect">
            <a:avLst/>
          </a:prstGeom>
          <a:gradFill>
            <a:gsLst>
              <a:gs pos="0">
                <a:srgbClr val="81D2FF"/>
              </a:gs>
              <a:gs pos="50000">
                <a:srgbClr val="B3E1FF"/>
              </a:gs>
              <a:gs pos="100000">
                <a:srgbClr val="DAEFFF"/>
              </a:gs>
            </a:gsLst>
            <a:path path="circle">
              <a:fillToRect t="100000" r="100000"/>
            </a:path>
            <a:tileRect l="-100000" b="-10000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sng" strike="noStrike" cap="none">
                <a:solidFill>
                  <a:schemeClr val="dk1"/>
                </a:solidFill>
                <a:latin typeface="Comic Sans MS"/>
                <a:ea typeface="Comic Sans MS"/>
                <a:cs typeface="Comic Sans MS"/>
                <a:sym typeface="Comic Sans MS"/>
              </a:rPr>
              <a:t>Title</a:t>
            </a:r>
            <a:r>
              <a:rPr lang="en-GB" sz="3200" b="0" i="0" u="none" strike="noStrike" cap="none">
                <a:solidFill>
                  <a:schemeClr val="dk1"/>
                </a:solidFill>
                <a:latin typeface="Comic Sans MS"/>
                <a:ea typeface="Comic Sans MS"/>
                <a:cs typeface="Comic Sans MS"/>
                <a:sym typeface="Comic Sans MS"/>
              </a:rPr>
              <a:t>: How do you decide what you believe?</a:t>
            </a:r>
            <a:endParaRPr sz="3200" b="0" i="0" u="none" strike="noStrike" cap="none">
              <a:solidFill>
                <a:schemeClr val="dk1"/>
              </a:solidFill>
              <a:latin typeface="Comic Sans MS"/>
              <a:ea typeface="Comic Sans MS"/>
              <a:cs typeface="Comic Sans MS"/>
              <a:sym typeface="Comic Sans MS"/>
            </a:endParaRPr>
          </a:p>
        </p:txBody>
      </p:sp>
      <p:pic>
        <p:nvPicPr>
          <p:cNvPr id="2050" name="Picture 2" descr="The start of Glen's post">
            <a:extLst>
              <a:ext uri="{FF2B5EF4-FFF2-40B4-BE49-F238E27FC236}">
                <a16:creationId xmlns:a16="http://schemas.microsoft.com/office/drawing/2014/main" id="{FD822186-E23F-405A-8C7C-83E32A750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17" y="861677"/>
            <a:ext cx="856297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10 second timer">
            <a:extLst>
              <a:ext uri="{FF2B5EF4-FFF2-40B4-BE49-F238E27FC236}">
                <a16:creationId xmlns:a16="http://schemas.microsoft.com/office/drawing/2014/main" id="{4F1C4303-6A08-4B0F-9D23-C09A2E2CA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074" y="4503960"/>
            <a:ext cx="20574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090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2130</Words>
  <Application>Microsoft Office PowerPoint</Application>
  <PresentationFormat>On-screen Show (4:3)</PresentationFormat>
  <Paragraphs>249</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Kitto Elizabeth</dc:creator>
  <cp:lastModifiedBy>Evie Gibson</cp:lastModifiedBy>
  <cp:revision>2</cp:revision>
  <dcterms:modified xsi:type="dcterms:W3CDTF">2020-04-03T10:36:36Z</dcterms:modified>
</cp:coreProperties>
</file>