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306" r:id="rId2"/>
    <p:sldId id="328" r:id="rId3"/>
    <p:sldId id="314" r:id="rId4"/>
    <p:sldId id="325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46"/>
    <a:srgbClr val="EA7600"/>
    <a:srgbClr val="9AF67A"/>
    <a:srgbClr val="85F45E"/>
    <a:srgbClr val="E7B8F6"/>
    <a:srgbClr val="F4D2FE"/>
    <a:srgbClr val="F7B635"/>
    <a:srgbClr val="E2AAF4"/>
    <a:srgbClr val="F1C6FE"/>
    <a:srgbClr val="F9B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17" autoAdjust="0"/>
    <p:restoredTop sz="93878" autoAdjust="0"/>
  </p:normalViewPr>
  <p:slideViewPr>
    <p:cSldViewPr snapToGrid="0">
      <p:cViewPr varScale="1">
        <p:scale>
          <a:sx n="64" d="100"/>
          <a:sy n="64" d="100"/>
        </p:scale>
        <p:origin x="163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630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1276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41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6734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ilton-trust.org.uk/maths/year-6-maths/" TargetMode="External"/><Relationship Id="rId2" Type="http://schemas.openxmlformats.org/officeDocument/2006/relationships/hyperlink" Target="http://www.hamilton-trust.org.uk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hlinkClick r:id="rId2"/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/>
              <a:t>Year 6</a:t>
            </a:r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10" y="6390463"/>
            <a:ext cx="16813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1200" b="0" dirty="0">
                <a:solidFill>
                  <a:srgbClr val="EA7600"/>
                </a:solidFill>
              </a:rPr>
              <a:t>© </a:t>
            </a:r>
            <a:r>
              <a:rPr lang="en-GB" sz="1200" b="0" dirty="0">
                <a:solidFill>
                  <a:srgbClr val="EA7600"/>
                </a:solidFill>
                <a:hlinkClick r:id="rId3"/>
              </a:rPr>
              <a:t>hamilton-trust.org.uk</a:t>
            </a:r>
            <a:endParaRPr lang="en-GB" sz="1200" b="0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40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bg1">
                <a:lumMod val="95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Year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13" Type="http://schemas.openxmlformats.org/officeDocument/2006/relationships/image" Target="../media/image4.png"/><Relationship Id="rId3" Type="http://schemas.microsoft.com/office/2007/relationships/media" Target="../media/media2.m4a"/><Relationship Id="rId7" Type="http://schemas.microsoft.com/office/2007/relationships/media" Target="../media/media5.m4a"/><Relationship Id="rId12" Type="http://schemas.openxmlformats.org/officeDocument/2006/relationships/image" Target="../media/image3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microsoft.com/office/2007/relationships/media" Target="../media/media4.m4a"/><Relationship Id="rId11" Type="http://schemas.openxmlformats.org/officeDocument/2006/relationships/image" Target="../media/image2.png"/><Relationship Id="rId5" Type="http://schemas.microsoft.com/office/2007/relationships/media" Target="../media/media3.m4a"/><Relationship Id="rId10" Type="http://schemas.openxmlformats.org/officeDocument/2006/relationships/notesSlide" Target="../notesSlides/notesSlide1.xml"/><Relationship Id="rId4" Type="http://schemas.openxmlformats.org/officeDocument/2006/relationships/audio" Target="../media/media2.m4a"/><Relationship Id="rId9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7.m4a"/><Relationship Id="rId7" Type="http://schemas.openxmlformats.org/officeDocument/2006/relationships/image" Target="../media/image5.png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7.m4a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8390D2C-F654-4438-A9CB-9C2421955C08}"/>
              </a:ext>
            </a:extLst>
          </p:cNvPr>
          <p:cNvGrpSpPr/>
          <p:nvPr/>
        </p:nvGrpSpPr>
        <p:grpSpPr>
          <a:xfrm>
            <a:off x="2749164" y="1983266"/>
            <a:ext cx="3288020" cy="2688797"/>
            <a:chOff x="584807" y="573062"/>
            <a:chExt cx="4846043" cy="396287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D9D335B-04F1-4AD7-907C-6E049D7E60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84807" y="573062"/>
              <a:ext cx="3987191" cy="3962879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1CFFDE0-16E4-4918-8B75-CF8B81EDB8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r="76010"/>
            <a:stretch/>
          </p:blipFill>
          <p:spPr>
            <a:xfrm>
              <a:off x="4474348" y="573062"/>
              <a:ext cx="956502" cy="3962879"/>
            </a:xfrm>
            <a:prstGeom prst="rect">
              <a:avLst/>
            </a:prstGeom>
          </p:spPr>
        </p:pic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6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430579" y="138692"/>
            <a:ext cx="3459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Find the area of triangles.</a:t>
            </a:r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806B8460-C55F-4D96-8D95-5BA45A2B76BC}"/>
              </a:ext>
            </a:extLst>
          </p:cNvPr>
          <p:cNvSpPr/>
          <p:nvPr/>
        </p:nvSpPr>
        <p:spPr>
          <a:xfrm>
            <a:off x="3315172" y="2521978"/>
            <a:ext cx="2108472" cy="1064752"/>
          </a:xfrm>
          <a:prstGeom prst="rtTriangl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8D3AACCA-D95A-4556-B1E3-32731E828CC8}"/>
              </a:ext>
            </a:extLst>
          </p:cNvPr>
          <p:cNvSpPr/>
          <p:nvPr/>
        </p:nvSpPr>
        <p:spPr>
          <a:xfrm>
            <a:off x="1012937" y="846411"/>
            <a:ext cx="2974073" cy="776093"/>
          </a:xfrm>
          <a:prstGeom prst="wedgeRoundRectCallout">
            <a:avLst>
              <a:gd name="adj1" fmla="val 38071"/>
              <a:gd name="adj2" fmla="val 112230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</a:rPr>
              <a:t>How might we find the area of the blue triangle, drawn here on squared paper?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6C9C6E4A-3863-4F66-AE64-A2E9EFE05BCB}"/>
              </a:ext>
            </a:extLst>
          </p:cNvPr>
          <p:cNvSpPr/>
          <p:nvPr/>
        </p:nvSpPr>
        <p:spPr>
          <a:xfrm>
            <a:off x="5712692" y="909289"/>
            <a:ext cx="2925061" cy="911367"/>
          </a:xfrm>
          <a:prstGeom prst="wedgeRoundRectCallout">
            <a:avLst>
              <a:gd name="adj1" fmla="val -50252"/>
              <a:gd name="adj2" fmla="val 106481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</a:rPr>
              <a:t>We could count whole squares and pair up partial squares to make whole squares. </a:t>
            </a:r>
            <a:endParaRPr kumimoji="0" lang="en-GB" sz="1600" b="1" i="1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91785E3-2A6B-4510-BF02-DA047141E887}"/>
              </a:ext>
            </a:extLst>
          </p:cNvPr>
          <p:cNvGrpSpPr/>
          <p:nvPr/>
        </p:nvGrpSpPr>
        <p:grpSpPr>
          <a:xfrm>
            <a:off x="3313620" y="2523260"/>
            <a:ext cx="2110024" cy="1063470"/>
            <a:chOff x="3313620" y="2523260"/>
            <a:chExt cx="2110024" cy="106347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8B913A9-D83C-4719-AFD9-1A8A3C43C6C9}"/>
                </a:ext>
              </a:extLst>
            </p:cNvPr>
            <p:cNvCxnSpPr>
              <a:cxnSpLocks/>
            </p:cNvCxnSpPr>
            <p:nvPr/>
          </p:nvCxnSpPr>
          <p:spPr>
            <a:xfrm>
              <a:off x="3313620" y="2523260"/>
              <a:ext cx="2074581" cy="0"/>
            </a:xfrm>
            <a:prstGeom prst="line">
              <a:avLst/>
            </a:prstGeom>
            <a:ln w="2857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005F251-C823-4861-BF21-E51DCAA75ECD}"/>
                </a:ext>
              </a:extLst>
            </p:cNvPr>
            <p:cNvCxnSpPr>
              <a:cxnSpLocks/>
              <a:endCxn id="3" idx="4"/>
            </p:cNvCxnSpPr>
            <p:nvPr/>
          </p:nvCxnSpPr>
          <p:spPr>
            <a:xfrm>
              <a:off x="5423643" y="2531853"/>
              <a:ext cx="1" cy="1054877"/>
            </a:xfrm>
            <a:prstGeom prst="line">
              <a:avLst/>
            </a:prstGeom>
            <a:ln w="2857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F79E687-6477-43AE-8E12-E7B52DE40AA2}"/>
              </a:ext>
            </a:extLst>
          </p:cNvPr>
          <p:cNvGrpSpPr/>
          <p:nvPr/>
        </p:nvGrpSpPr>
        <p:grpSpPr>
          <a:xfrm>
            <a:off x="897467" y="4282386"/>
            <a:ext cx="3288020" cy="916326"/>
            <a:chOff x="509397" y="760604"/>
            <a:chExt cx="4384027" cy="1037550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8A40AE1A-5934-4B6A-ADD0-4B3DA218E7F0}"/>
                </a:ext>
              </a:extLst>
            </p:cNvPr>
            <p:cNvSpPr/>
            <p:nvPr/>
          </p:nvSpPr>
          <p:spPr>
            <a:xfrm>
              <a:off x="509397" y="760604"/>
              <a:ext cx="4384027" cy="1035369"/>
            </a:xfrm>
            <a:prstGeom prst="wedgeRoundRectCallout">
              <a:avLst>
                <a:gd name="adj1" fmla="val 56944"/>
                <a:gd name="adj2" fmla="val -98708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spcAft>
                  <a:spcPts val="400"/>
                </a:spcAft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What is the area of this rectangle?</a:t>
              </a:r>
            </a:p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So what is the triangle’s area? 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29F08FB-E039-4A5C-A06E-A68B1B4BA5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9397" y="1278288"/>
              <a:ext cx="307921" cy="519866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7247CD8-ACB2-4402-823D-6816248ECA67}"/>
              </a:ext>
            </a:extLst>
          </p:cNvPr>
          <p:cNvGrpSpPr/>
          <p:nvPr/>
        </p:nvGrpSpPr>
        <p:grpSpPr>
          <a:xfrm>
            <a:off x="4572002" y="3346022"/>
            <a:ext cx="3807515" cy="1781724"/>
            <a:chOff x="4572002" y="3346022"/>
            <a:chExt cx="3807515" cy="1781724"/>
          </a:xfrm>
        </p:grpSpPr>
        <p:sp>
          <p:nvSpPr>
            <p:cNvPr id="14" name="Speech Bubble: Rectangle with Corners Rounded 13">
              <a:extLst>
                <a:ext uri="{FF2B5EF4-FFF2-40B4-BE49-F238E27FC236}">
                  <a16:creationId xmlns:a16="http://schemas.microsoft.com/office/drawing/2014/main" id="{3B30AC32-1380-4608-A5A4-6F3276C1C676}"/>
                </a:ext>
              </a:extLst>
            </p:cNvPr>
            <p:cNvSpPr/>
            <p:nvPr/>
          </p:nvSpPr>
          <p:spPr>
            <a:xfrm>
              <a:off x="5454456" y="4216379"/>
              <a:ext cx="2925061" cy="911367"/>
            </a:xfrm>
            <a:prstGeom prst="wedgeRoundRectCallout">
              <a:avLst>
                <a:gd name="adj1" fmla="val -10732"/>
                <a:gd name="adj2" fmla="val 7958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But we can also use the fact that this triangle has half the area of a 4 by 2 rectangle.</a:t>
              </a:r>
              <a:endPara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735A71D-4A40-4901-98D7-05EA71865C8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72002" y="3346022"/>
              <a:ext cx="948709" cy="1094043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1">
            <a:hlinkClick r:id="" action="ppaction://media"/>
            <a:extLst>
              <a:ext uri="{FF2B5EF4-FFF2-40B4-BE49-F238E27FC236}">
                <a16:creationId xmlns:a16="http://schemas.microsoft.com/office/drawing/2014/main" id="{628E2DF3-F988-47B0-A8FE-7F7FC21E335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73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902621" y="138692"/>
            <a:ext cx="609600" cy="609600"/>
          </a:xfrm>
          <a:prstGeom prst="rect">
            <a:avLst/>
          </a:prstGeom>
        </p:spPr>
      </p:pic>
      <p:pic>
        <p:nvPicPr>
          <p:cNvPr id="26" name="2">
            <a:hlinkClick r:id="" action="ppaction://media"/>
            <a:extLst>
              <a:ext uri="{FF2B5EF4-FFF2-40B4-BE49-F238E27FC236}">
                <a16:creationId xmlns:a16="http://schemas.microsoft.com/office/drawing/2014/main" id="{4BAF5130-FDB3-4F5A-B50F-ABF92D474EF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902621" y="1234457"/>
            <a:ext cx="609600" cy="609600"/>
          </a:xfrm>
          <a:prstGeom prst="rect">
            <a:avLst/>
          </a:prstGeom>
        </p:spPr>
      </p:pic>
      <p:pic>
        <p:nvPicPr>
          <p:cNvPr id="27" name="3">
            <a:hlinkClick r:id="" action="ppaction://media"/>
            <a:extLst>
              <a:ext uri="{FF2B5EF4-FFF2-40B4-BE49-F238E27FC236}">
                <a16:creationId xmlns:a16="http://schemas.microsoft.com/office/drawing/2014/main" id="{5EFF3556-EB95-4176-A429-B414B48AAF9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end="5727.6326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687923" y="600140"/>
            <a:ext cx="609600" cy="609600"/>
          </a:xfrm>
          <a:prstGeom prst="rect">
            <a:avLst/>
          </a:prstGeom>
        </p:spPr>
      </p:pic>
      <p:pic>
        <p:nvPicPr>
          <p:cNvPr id="28" name="4">
            <a:hlinkClick r:id="" action="ppaction://media"/>
            <a:extLst>
              <a:ext uri="{FF2B5EF4-FFF2-40B4-BE49-F238E27FC236}">
                <a16:creationId xmlns:a16="http://schemas.microsoft.com/office/drawing/2014/main" id="{EF28812D-540C-4734-8D4D-4F871346AEC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end="2281.8911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687923" y="1983266"/>
            <a:ext cx="609600" cy="609600"/>
          </a:xfrm>
          <a:prstGeom prst="rect">
            <a:avLst/>
          </a:prstGeom>
        </p:spPr>
      </p:pic>
      <p:pic>
        <p:nvPicPr>
          <p:cNvPr id="30" name="4">
            <a:hlinkClick r:id="" action="ppaction://media"/>
            <a:extLst>
              <a:ext uri="{FF2B5EF4-FFF2-40B4-BE49-F238E27FC236}">
                <a16:creationId xmlns:a16="http://schemas.microsoft.com/office/drawing/2014/main" id="{52EB915A-F890-4F2F-AC4A-5628C5C0D1C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687923" y="3606779"/>
            <a:ext cx="609600" cy="6096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86E0635-7CC3-4CCF-8387-6773DE91DCC0}"/>
              </a:ext>
            </a:extLst>
          </p:cNvPr>
          <p:cNvSpPr txBox="1"/>
          <p:nvPr/>
        </p:nvSpPr>
        <p:spPr>
          <a:xfrm>
            <a:off x="4058180" y="5310422"/>
            <a:ext cx="2925061" cy="369332"/>
          </a:xfrm>
          <a:prstGeom prst="rect">
            <a:avLst/>
          </a:prstGeom>
          <a:solidFill>
            <a:schemeClr val="bg1"/>
          </a:solidFill>
          <a:ln>
            <a:solidFill>
              <a:srgbClr val="2537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</a:rPr>
              <a:t>The area is 8 square units</a:t>
            </a:r>
          </a:p>
        </p:txBody>
      </p:sp>
    </p:spTree>
    <p:extLst>
      <p:ext uri="{BB962C8B-B14F-4D97-AF65-F5344CB8AC3E}">
        <p14:creationId xmlns:p14="http://schemas.microsoft.com/office/powerpoint/2010/main" val="22718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78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7078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2487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487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127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3761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8476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237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128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128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9" grpId="0" animBg="1"/>
      <p:bldP spid="13" grpId="0" animBg="1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AE7A24-BDCF-42D0-AFE2-0E09DEB6AF9F}"/>
              </a:ext>
            </a:extLst>
          </p:cNvPr>
          <p:cNvSpPr/>
          <p:nvPr/>
        </p:nvSpPr>
        <p:spPr>
          <a:xfrm>
            <a:off x="2446887" y="2251999"/>
            <a:ext cx="4112201" cy="22883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6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806B8460-C55F-4D96-8D95-5BA45A2B76BC}"/>
              </a:ext>
            </a:extLst>
          </p:cNvPr>
          <p:cNvSpPr/>
          <p:nvPr/>
        </p:nvSpPr>
        <p:spPr>
          <a:xfrm>
            <a:off x="3006318" y="2748405"/>
            <a:ext cx="2990860" cy="1294853"/>
          </a:xfrm>
          <a:prstGeom prst="rtTriangl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D57AD2C-7A3B-46BF-8279-A21DC8DC66F4}"/>
              </a:ext>
            </a:extLst>
          </p:cNvPr>
          <p:cNvGrpSpPr/>
          <p:nvPr/>
        </p:nvGrpSpPr>
        <p:grpSpPr>
          <a:xfrm>
            <a:off x="1211414" y="939759"/>
            <a:ext cx="2974073" cy="1013929"/>
            <a:chOff x="817087" y="4295905"/>
            <a:chExt cx="3965430" cy="1338284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8D3AACCA-D95A-4556-B1E3-32731E828CC8}"/>
                </a:ext>
              </a:extLst>
            </p:cNvPr>
            <p:cNvSpPr/>
            <p:nvPr/>
          </p:nvSpPr>
          <p:spPr>
            <a:xfrm>
              <a:off x="817087" y="4609824"/>
              <a:ext cx="3965430" cy="1024365"/>
            </a:xfrm>
            <a:prstGeom prst="wedgeRoundRectCallout">
              <a:avLst>
                <a:gd name="adj1" fmla="val 37153"/>
                <a:gd name="adj2" fmla="val 96403"/>
                <a:gd name="adj3" fmla="val 1666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Talk to someone about how to find the area of </a:t>
              </a:r>
              <a:r>
                <a:rPr kumimoji="0" lang="en-GB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this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triangle. 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0283C64-19CA-4BF8-947C-67DCD75AC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23707" y="4295905"/>
              <a:ext cx="952189" cy="53792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3B30AC32-1380-4608-A5A4-6F3276C1C676}"/>
              </a:ext>
            </a:extLst>
          </p:cNvPr>
          <p:cNvSpPr/>
          <p:nvPr/>
        </p:nvSpPr>
        <p:spPr>
          <a:xfrm>
            <a:off x="5830024" y="974401"/>
            <a:ext cx="3199678" cy="1136645"/>
          </a:xfrm>
          <a:prstGeom prst="wedgeRoundRectCallout">
            <a:avLst>
              <a:gd name="adj1" fmla="val -46605"/>
              <a:gd name="adj2" fmla="val 9484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  <a:latin typeface="Calibri" panose="020F0502020204030204"/>
              </a:rPr>
              <a:t>As before, w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 can use the fact that this triangle has half the area </a:t>
            </a:r>
            <a:r>
              <a:rPr lang="en-GB" sz="1600" b="1" dirty="0">
                <a:solidFill>
                  <a:srgbClr val="253746"/>
                </a:solidFill>
              </a:rPr>
              <a:t>of a rectangle.</a:t>
            </a:r>
            <a:b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</a:t>
            </a:r>
            <a:r>
              <a:rPr kumimoji="0" lang="en-GB" sz="1600" b="1" i="0" u="none" strike="noStrike" kern="1200" cap="none" spc="0" normalizeH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measures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by 8</a:t>
            </a:r>
            <a:r>
              <a:rPr kumimoji="0" lang="en-GB" sz="1600" b="1" i="0" u="none" strike="noStrike" kern="1200" cap="none" spc="0" normalizeH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squares.</a:t>
            </a:r>
            <a:endParaRPr kumimoji="0" lang="en-GB" sz="1600" b="1" i="1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8B913A9-D83C-4719-AFD9-1A8A3C43C6C9}"/>
              </a:ext>
            </a:extLst>
          </p:cNvPr>
          <p:cNvCxnSpPr>
            <a:cxnSpLocks/>
          </p:cNvCxnSpPr>
          <p:nvPr/>
        </p:nvCxnSpPr>
        <p:spPr>
          <a:xfrm>
            <a:off x="3006318" y="2765659"/>
            <a:ext cx="2990860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005F251-C823-4861-BF21-E51DCAA75ECD}"/>
              </a:ext>
            </a:extLst>
          </p:cNvPr>
          <p:cNvCxnSpPr>
            <a:cxnSpLocks/>
          </p:cNvCxnSpPr>
          <p:nvPr/>
        </p:nvCxnSpPr>
        <p:spPr>
          <a:xfrm>
            <a:off x="5979925" y="2765659"/>
            <a:ext cx="0" cy="1270422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2D3697C-09EB-4D81-ABD0-93B1D688931A}"/>
              </a:ext>
            </a:extLst>
          </p:cNvPr>
          <p:cNvSpPr txBox="1"/>
          <p:nvPr/>
        </p:nvSpPr>
        <p:spPr>
          <a:xfrm>
            <a:off x="2624200" y="3189658"/>
            <a:ext cx="431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253746"/>
                </a:solidFill>
              </a:rPr>
              <a:t>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BA5D679-5B7E-4912-83D8-DD7F0FC1DF3E}"/>
              </a:ext>
            </a:extLst>
          </p:cNvPr>
          <p:cNvSpPr txBox="1"/>
          <p:nvPr/>
        </p:nvSpPr>
        <p:spPr>
          <a:xfrm>
            <a:off x="4353348" y="3973981"/>
            <a:ext cx="431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253746"/>
                </a:solidFill>
              </a:rPr>
              <a:t>8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7DE98FB-0B50-4328-B6E2-4B8EBBCFEB0C}"/>
              </a:ext>
            </a:extLst>
          </p:cNvPr>
          <p:cNvCxnSpPr>
            <a:cxnSpLocks/>
          </p:cNvCxnSpPr>
          <p:nvPr/>
        </p:nvCxnSpPr>
        <p:spPr>
          <a:xfrm flipV="1">
            <a:off x="2770849" y="2765659"/>
            <a:ext cx="0" cy="423999"/>
          </a:xfrm>
          <a:prstGeom prst="straightConnector1">
            <a:avLst/>
          </a:prstGeom>
          <a:ln w="28575">
            <a:solidFill>
              <a:srgbClr val="25374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37C56E7-4A38-440D-86FD-C2619F2B747A}"/>
              </a:ext>
            </a:extLst>
          </p:cNvPr>
          <p:cNvCxnSpPr>
            <a:cxnSpLocks/>
          </p:cNvCxnSpPr>
          <p:nvPr/>
        </p:nvCxnSpPr>
        <p:spPr>
          <a:xfrm>
            <a:off x="2770849" y="3658780"/>
            <a:ext cx="0" cy="384213"/>
          </a:xfrm>
          <a:prstGeom prst="straightConnector1">
            <a:avLst/>
          </a:prstGeom>
          <a:ln w="28575">
            <a:solidFill>
              <a:srgbClr val="25374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B9CD806-0E3C-486F-BF19-8E36F77A3EF1}"/>
              </a:ext>
            </a:extLst>
          </p:cNvPr>
          <p:cNvCxnSpPr>
            <a:cxnSpLocks/>
          </p:cNvCxnSpPr>
          <p:nvPr/>
        </p:nvCxnSpPr>
        <p:spPr>
          <a:xfrm flipV="1">
            <a:off x="4671419" y="4185980"/>
            <a:ext cx="1321339" cy="1"/>
          </a:xfrm>
          <a:prstGeom prst="straightConnector1">
            <a:avLst/>
          </a:prstGeom>
          <a:ln w="28575">
            <a:solidFill>
              <a:srgbClr val="25374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CF708ED-B022-44BA-8363-CA9B91AAC497}"/>
              </a:ext>
            </a:extLst>
          </p:cNvPr>
          <p:cNvGrpSpPr/>
          <p:nvPr/>
        </p:nvGrpSpPr>
        <p:grpSpPr>
          <a:xfrm>
            <a:off x="1211414" y="4613039"/>
            <a:ext cx="3057079" cy="765383"/>
            <a:chOff x="239816" y="474720"/>
            <a:chExt cx="4076106" cy="866638"/>
          </a:xfrm>
        </p:grpSpPr>
        <p:sp>
          <p:nvSpPr>
            <p:cNvPr id="23" name="Speech Bubble: Rectangle with Corners Rounded 22">
              <a:extLst>
                <a:ext uri="{FF2B5EF4-FFF2-40B4-BE49-F238E27FC236}">
                  <a16:creationId xmlns:a16="http://schemas.microsoft.com/office/drawing/2014/main" id="{29532DF9-B277-471C-B9C9-5947EFA0B54E}"/>
                </a:ext>
              </a:extLst>
            </p:cNvPr>
            <p:cNvSpPr/>
            <p:nvPr/>
          </p:nvSpPr>
          <p:spPr>
            <a:xfrm>
              <a:off x="239816" y="647818"/>
              <a:ext cx="4076106" cy="693540"/>
            </a:xfrm>
            <a:prstGeom prst="wedgeRoundRectCallout">
              <a:avLst>
                <a:gd name="adj1" fmla="val 32739"/>
                <a:gd name="adj2" fmla="val -102412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So, what is the triangle’s area? 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73DBA06-330E-4435-A5D5-A3E4289A79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9776" y="474720"/>
              <a:ext cx="307921" cy="519868"/>
            </a:xfrm>
            <a:prstGeom prst="rect">
              <a:avLst/>
            </a:prstGeom>
          </p:spPr>
        </p:pic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7CBD42E-B58A-48DE-9FC9-A70B545BBC3B}"/>
              </a:ext>
            </a:extLst>
          </p:cNvPr>
          <p:cNvCxnSpPr>
            <a:cxnSpLocks/>
          </p:cNvCxnSpPr>
          <p:nvPr/>
        </p:nvCxnSpPr>
        <p:spPr>
          <a:xfrm flipH="1" flipV="1">
            <a:off x="3006318" y="4187685"/>
            <a:ext cx="1347030" cy="1"/>
          </a:xfrm>
          <a:prstGeom prst="straightConnector1">
            <a:avLst/>
          </a:prstGeom>
          <a:ln w="28575">
            <a:solidFill>
              <a:srgbClr val="25374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33FA50A-509F-4B8B-B76F-7BE49C67B830}"/>
              </a:ext>
            </a:extLst>
          </p:cNvPr>
          <p:cNvSpPr txBox="1"/>
          <p:nvPr/>
        </p:nvSpPr>
        <p:spPr>
          <a:xfrm>
            <a:off x="430579" y="138692"/>
            <a:ext cx="3459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Find the area of triangles.</a:t>
            </a:r>
          </a:p>
        </p:txBody>
      </p:sp>
      <p:pic>
        <p:nvPicPr>
          <p:cNvPr id="5" name="1">
            <a:hlinkClick r:id="" action="ppaction://media"/>
            <a:extLst>
              <a:ext uri="{FF2B5EF4-FFF2-40B4-BE49-F238E27FC236}">
                <a16:creationId xmlns:a16="http://schemas.microsoft.com/office/drawing/2014/main" id="{44A917C7-1897-4149-A551-4DB10B6FB67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99.2063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844915" y="1143534"/>
            <a:ext cx="609600" cy="6096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263297E-3A64-4B9C-900B-59F11C90395A}"/>
              </a:ext>
            </a:extLst>
          </p:cNvPr>
          <p:cNvSpPr txBox="1"/>
          <p:nvPr/>
        </p:nvSpPr>
        <p:spPr>
          <a:xfrm>
            <a:off x="4875509" y="5039240"/>
            <a:ext cx="2925061" cy="369332"/>
          </a:xfrm>
          <a:prstGeom prst="rect">
            <a:avLst/>
          </a:prstGeom>
          <a:solidFill>
            <a:schemeClr val="bg1"/>
          </a:solidFill>
          <a:ln>
            <a:solidFill>
              <a:srgbClr val="2537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</a:rPr>
              <a:t>The area is 16 square units</a:t>
            </a:r>
          </a:p>
        </p:txBody>
      </p:sp>
      <p:pic>
        <p:nvPicPr>
          <p:cNvPr id="6" name="2">
            <a:hlinkClick r:id="" action="ppaction://media"/>
            <a:extLst>
              <a:ext uri="{FF2B5EF4-FFF2-40B4-BE49-F238E27FC236}">
                <a16:creationId xmlns:a16="http://schemas.microsoft.com/office/drawing/2014/main" id="{09EF9760-620D-4381-A9C5-14E4D99D3ED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592656" y="37381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75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53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12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4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3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6</a:t>
            </a:r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C7F74A-7AF7-4615-AFB0-37D591BA442D}"/>
              </a:ext>
            </a:extLst>
          </p:cNvPr>
          <p:cNvGrpSpPr/>
          <p:nvPr/>
        </p:nvGrpSpPr>
        <p:grpSpPr>
          <a:xfrm>
            <a:off x="2189602" y="1742536"/>
            <a:ext cx="4764796" cy="2711571"/>
            <a:chOff x="2189602" y="1742536"/>
            <a:chExt cx="4764796" cy="271157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496152B-9CB9-41B3-8886-8468413CB8BD}"/>
                </a:ext>
              </a:extLst>
            </p:cNvPr>
            <p:cNvSpPr/>
            <p:nvPr/>
          </p:nvSpPr>
          <p:spPr>
            <a:xfrm>
              <a:off x="2189602" y="1742536"/>
              <a:ext cx="4764796" cy="271157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55D89BEA-BCA5-4824-A8FE-C4CCA27E9F14}"/>
                </a:ext>
              </a:extLst>
            </p:cNvPr>
            <p:cNvSpPr/>
            <p:nvPr/>
          </p:nvSpPr>
          <p:spPr>
            <a:xfrm>
              <a:off x="4052238" y="2330745"/>
              <a:ext cx="1651350" cy="1534316"/>
            </a:xfrm>
            <a:prstGeom prst="rtTriangl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id="{D7D66B75-6BD8-4C61-B8CF-5909B19CAB64}"/>
                </a:ext>
              </a:extLst>
            </p:cNvPr>
            <p:cNvSpPr/>
            <p:nvPr/>
          </p:nvSpPr>
          <p:spPr>
            <a:xfrm flipH="1">
              <a:off x="3467005" y="2330743"/>
              <a:ext cx="583227" cy="1534316"/>
            </a:xfrm>
            <a:prstGeom prst="rtTriangl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42D2242-C23D-4A7E-B40E-23CCEE6BE4A4}"/>
                </a:ext>
              </a:extLst>
            </p:cNvPr>
            <p:cNvSpPr txBox="1"/>
            <p:nvPr/>
          </p:nvSpPr>
          <p:spPr>
            <a:xfrm>
              <a:off x="3914358" y="2853601"/>
              <a:ext cx="4997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>
                  <a:solidFill>
                    <a:srgbClr val="C00000"/>
                  </a:solidFill>
                </a:rPr>
                <a:t>h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F40F1654-4CED-4FE8-9C29-13BFADB11A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4279" y="2351189"/>
              <a:ext cx="0" cy="502411"/>
            </a:xfrm>
            <a:prstGeom prst="straightConnector1">
              <a:avLst/>
            </a:prstGeom>
            <a:ln w="28575">
              <a:solidFill>
                <a:srgbClr val="25374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B6C306E-8FFA-4644-B1F1-B7AF540FBC28}"/>
                </a:ext>
              </a:extLst>
            </p:cNvPr>
            <p:cNvCxnSpPr>
              <a:cxnSpLocks/>
            </p:cNvCxnSpPr>
            <p:nvPr/>
          </p:nvCxnSpPr>
          <p:spPr>
            <a:xfrm>
              <a:off x="4084279" y="3253711"/>
              <a:ext cx="0" cy="611035"/>
            </a:xfrm>
            <a:prstGeom prst="straightConnector1">
              <a:avLst/>
            </a:prstGeom>
            <a:ln w="28575">
              <a:solidFill>
                <a:srgbClr val="25374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833D18F-BF32-43A4-BAB8-AA3C24F99E3B}"/>
                </a:ext>
              </a:extLst>
            </p:cNvPr>
            <p:cNvSpPr txBox="1"/>
            <p:nvPr/>
          </p:nvSpPr>
          <p:spPr>
            <a:xfrm>
              <a:off x="4398613" y="3782972"/>
              <a:ext cx="4997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>
                  <a:solidFill>
                    <a:srgbClr val="C00000"/>
                  </a:solidFill>
                </a:rPr>
                <a:t>b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5A3289DC-A073-46D3-A5C1-6EA71C05BDA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47014" y="4034178"/>
              <a:ext cx="951599" cy="2"/>
            </a:xfrm>
            <a:prstGeom prst="straightConnector1">
              <a:avLst/>
            </a:prstGeom>
            <a:ln w="28575">
              <a:solidFill>
                <a:srgbClr val="25374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0D4C9E34-DF5A-49DB-91EE-0C5A3892B2FA}"/>
                </a:ext>
              </a:extLst>
            </p:cNvPr>
            <p:cNvCxnSpPr>
              <a:cxnSpLocks/>
            </p:cNvCxnSpPr>
            <p:nvPr/>
          </p:nvCxnSpPr>
          <p:spPr>
            <a:xfrm>
              <a:off x="4767161" y="4034179"/>
              <a:ext cx="947805" cy="0"/>
            </a:xfrm>
            <a:prstGeom prst="straightConnector1">
              <a:avLst/>
            </a:prstGeom>
            <a:ln w="28575">
              <a:solidFill>
                <a:srgbClr val="25374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Speech Bubble: Rectangle with Corners Rounded 42">
            <a:extLst>
              <a:ext uri="{FF2B5EF4-FFF2-40B4-BE49-F238E27FC236}">
                <a16:creationId xmlns:a16="http://schemas.microsoft.com/office/drawing/2014/main" id="{91054049-6D1A-4708-830F-6082100C267B}"/>
              </a:ext>
            </a:extLst>
          </p:cNvPr>
          <p:cNvSpPr/>
          <p:nvPr/>
        </p:nvSpPr>
        <p:spPr>
          <a:xfrm>
            <a:off x="541944" y="647754"/>
            <a:ext cx="3190607" cy="1094780"/>
          </a:xfrm>
          <a:prstGeom prst="wedgeRoundRectCallout">
            <a:avLst>
              <a:gd name="adj1" fmla="val 39993"/>
              <a:gd name="adj2" fmla="val 93230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srgbClr val="253746"/>
                </a:solidFill>
                <a:latin typeface="Calibri" panose="020F0502020204030204"/>
              </a:rPr>
              <a:t>This triangle doesn’t have a right angle, but the perpendicular height (</a:t>
            </a:r>
            <a:r>
              <a:rPr lang="en-GB" sz="1600" b="1" dirty="0">
                <a:solidFill>
                  <a:srgbClr val="C00000"/>
                </a:solidFill>
                <a:latin typeface="Calibri" panose="020F0502020204030204"/>
              </a:rPr>
              <a:t>h</a:t>
            </a:r>
            <a:r>
              <a:rPr lang="en-GB" sz="1600" b="1" dirty="0">
                <a:solidFill>
                  <a:srgbClr val="253746"/>
                </a:solidFill>
                <a:latin typeface="Calibri" panose="020F0502020204030204"/>
              </a:rPr>
              <a:t>) splits it into two right-angled triangles. </a:t>
            </a:r>
            <a:endParaRPr kumimoji="0" lang="en-GB" sz="1600" b="1" i="1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Speech Bubble: Rectangle with Corners Rounded 43">
            <a:extLst>
              <a:ext uri="{FF2B5EF4-FFF2-40B4-BE49-F238E27FC236}">
                <a16:creationId xmlns:a16="http://schemas.microsoft.com/office/drawing/2014/main" id="{C7C51599-7D70-47BF-AE82-42EC65BF7259}"/>
              </a:ext>
            </a:extLst>
          </p:cNvPr>
          <p:cNvSpPr/>
          <p:nvPr/>
        </p:nvSpPr>
        <p:spPr>
          <a:xfrm>
            <a:off x="5241063" y="559200"/>
            <a:ext cx="3360993" cy="1158898"/>
          </a:xfrm>
          <a:prstGeom prst="wedgeRoundRectCallout">
            <a:avLst>
              <a:gd name="adj1" fmla="val -40813"/>
              <a:gd name="adj2" fmla="val 9133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srgbClr val="253746"/>
                </a:solidFill>
                <a:latin typeface="Calibri" panose="020F0502020204030204"/>
              </a:rPr>
              <a:t>And we can draw a rectangle round each of the two smaller triangles to help find the area of each triangle; then add them together.</a:t>
            </a:r>
            <a:endParaRPr kumimoji="0" lang="en-GB" sz="1600" b="1" i="1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Speech Bubble: Rectangle with Corners Rounded 44">
            <a:extLst>
              <a:ext uri="{FF2B5EF4-FFF2-40B4-BE49-F238E27FC236}">
                <a16:creationId xmlns:a16="http://schemas.microsoft.com/office/drawing/2014/main" id="{8EED0525-487E-47CA-8B70-4B048B109873}"/>
              </a:ext>
            </a:extLst>
          </p:cNvPr>
          <p:cNvSpPr/>
          <p:nvPr/>
        </p:nvSpPr>
        <p:spPr>
          <a:xfrm>
            <a:off x="521951" y="4211803"/>
            <a:ext cx="2925062" cy="1446038"/>
          </a:xfrm>
          <a:prstGeom prst="wedgeRoundRectCallout">
            <a:avLst>
              <a:gd name="adj1" fmla="val 36735"/>
              <a:gd name="adj2" fmla="val -8231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srgbClr val="253746"/>
                </a:solidFill>
                <a:latin typeface="Calibri" panose="020F0502020204030204"/>
              </a:rPr>
              <a:t>Now we’ve done this, do you see that the whole blue triangle has half the area of the whole rectangle that encloses it?! </a:t>
            </a:r>
            <a:endParaRPr kumimoji="0" lang="en-GB" sz="1600" b="1" i="1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B8F102F-C63C-46C7-957B-94BE3224C22D}"/>
              </a:ext>
            </a:extLst>
          </p:cNvPr>
          <p:cNvSpPr/>
          <p:nvPr/>
        </p:nvSpPr>
        <p:spPr>
          <a:xfrm>
            <a:off x="3922812" y="4505880"/>
            <a:ext cx="476479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253746"/>
                </a:solidFill>
              </a:rPr>
              <a:t>The ‘formula’ to find the area of a triangle can be written as follows:</a:t>
            </a:r>
          </a:p>
          <a:p>
            <a:r>
              <a:rPr lang="en-GB" sz="2000" b="1" dirty="0">
                <a:solidFill>
                  <a:srgbClr val="253746"/>
                </a:solidFill>
              </a:rPr>
              <a:t>Area = </a:t>
            </a:r>
            <a:r>
              <a:rPr lang="en-GB" sz="2000" b="1" baseline="30000" dirty="0">
                <a:solidFill>
                  <a:srgbClr val="C00000"/>
                </a:solidFill>
              </a:rPr>
              <a:t>1</a:t>
            </a:r>
            <a:r>
              <a:rPr lang="en-GB" sz="2000" b="1" dirty="0">
                <a:solidFill>
                  <a:srgbClr val="C00000"/>
                </a:solidFill>
              </a:rPr>
              <a:t>/</a:t>
            </a:r>
            <a:r>
              <a:rPr lang="en-GB" sz="2000" b="1" baseline="-25000" dirty="0">
                <a:solidFill>
                  <a:srgbClr val="C00000"/>
                </a:solidFill>
              </a:rPr>
              <a:t>2</a:t>
            </a:r>
            <a:r>
              <a:rPr lang="en-GB" sz="2000" b="1" dirty="0">
                <a:solidFill>
                  <a:srgbClr val="C00000"/>
                </a:solidFill>
              </a:rPr>
              <a:t> </a:t>
            </a:r>
            <a:r>
              <a:rPr lang="en-GB" sz="2000" b="1" dirty="0">
                <a:solidFill>
                  <a:srgbClr val="253746"/>
                </a:solidFill>
              </a:rPr>
              <a:t>of the </a:t>
            </a:r>
            <a:r>
              <a:rPr lang="en-GB" sz="2000" b="1" dirty="0">
                <a:solidFill>
                  <a:srgbClr val="C00000"/>
                </a:solidFill>
              </a:rPr>
              <a:t>base</a:t>
            </a:r>
            <a:r>
              <a:rPr lang="en-GB" sz="2000" b="1" dirty="0">
                <a:solidFill>
                  <a:srgbClr val="253746"/>
                </a:solidFill>
              </a:rPr>
              <a:t> times </a:t>
            </a:r>
            <a:r>
              <a:rPr lang="en-GB" sz="2000" b="1" dirty="0">
                <a:solidFill>
                  <a:srgbClr val="C00000"/>
                </a:solidFill>
              </a:rPr>
              <a:t>height</a:t>
            </a:r>
          </a:p>
          <a:p>
            <a:r>
              <a:rPr lang="en-GB" sz="2000" b="1" dirty="0">
                <a:solidFill>
                  <a:srgbClr val="253746"/>
                </a:solidFill>
              </a:rPr>
              <a:t>          = </a:t>
            </a:r>
            <a:r>
              <a:rPr lang="en-GB" sz="2000" b="1" baseline="30000" dirty="0">
                <a:solidFill>
                  <a:srgbClr val="C00000"/>
                </a:solidFill>
              </a:rPr>
              <a:t>1</a:t>
            </a:r>
            <a:r>
              <a:rPr lang="en-GB" sz="2000" b="1" dirty="0">
                <a:solidFill>
                  <a:srgbClr val="C00000"/>
                </a:solidFill>
              </a:rPr>
              <a:t>/</a:t>
            </a:r>
            <a:r>
              <a:rPr lang="en-GB" sz="2000" b="1" baseline="-25000" dirty="0">
                <a:solidFill>
                  <a:srgbClr val="C00000"/>
                </a:solidFill>
              </a:rPr>
              <a:t>2</a:t>
            </a:r>
            <a:r>
              <a:rPr lang="en-GB" sz="2000" b="1" dirty="0">
                <a:solidFill>
                  <a:srgbClr val="253746"/>
                </a:solidFill>
              </a:rPr>
              <a:t> x </a:t>
            </a:r>
            <a:r>
              <a:rPr lang="en-GB" sz="2000" b="1" dirty="0">
                <a:solidFill>
                  <a:srgbClr val="C00000"/>
                </a:solidFill>
              </a:rPr>
              <a:t>b</a:t>
            </a:r>
            <a:r>
              <a:rPr lang="en-GB" sz="2000" b="1" dirty="0">
                <a:solidFill>
                  <a:srgbClr val="253746"/>
                </a:solidFill>
              </a:rPr>
              <a:t> x </a:t>
            </a:r>
            <a:r>
              <a:rPr lang="en-GB" sz="2000" b="1" dirty="0">
                <a:solidFill>
                  <a:srgbClr val="C00000"/>
                </a:solidFill>
              </a:rPr>
              <a:t>h</a:t>
            </a:r>
          </a:p>
          <a:p>
            <a:r>
              <a:rPr lang="en-GB" sz="2000" b="1" dirty="0">
                <a:solidFill>
                  <a:srgbClr val="253746"/>
                </a:solidFill>
              </a:rPr>
              <a:t>          = </a:t>
            </a:r>
            <a:r>
              <a:rPr lang="en-GB" sz="2000" b="1" baseline="30000" dirty="0">
                <a:solidFill>
                  <a:srgbClr val="C00000"/>
                </a:solidFill>
              </a:rPr>
              <a:t>1</a:t>
            </a:r>
            <a:r>
              <a:rPr lang="en-GB" sz="2000" b="1" dirty="0">
                <a:solidFill>
                  <a:srgbClr val="C00000"/>
                </a:solidFill>
              </a:rPr>
              <a:t>/</a:t>
            </a:r>
            <a:r>
              <a:rPr lang="en-GB" sz="2000" b="1" baseline="-25000" dirty="0">
                <a:solidFill>
                  <a:srgbClr val="C00000"/>
                </a:solidFill>
              </a:rPr>
              <a:t>2</a:t>
            </a:r>
            <a:r>
              <a:rPr lang="en-GB" sz="2000" b="1" dirty="0">
                <a:solidFill>
                  <a:srgbClr val="C00000"/>
                </a:solidFill>
              </a:rPr>
              <a:t>bh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BACDCD8-4C54-4A33-86E4-E7E33C8B261D}"/>
              </a:ext>
            </a:extLst>
          </p:cNvPr>
          <p:cNvSpPr txBox="1"/>
          <p:nvPr/>
        </p:nvSpPr>
        <p:spPr>
          <a:xfrm>
            <a:off x="430579" y="138692"/>
            <a:ext cx="3459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Find the area of triangles.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BD3D010-12C0-49DC-970E-5F6F9CE1FD10}"/>
              </a:ext>
            </a:extLst>
          </p:cNvPr>
          <p:cNvCxnSpPr>
            <a:cxnSpLocks/>
          </p:cNvCxnSpPr>
          <p:nvPr/>
        </p:nvCxnSpPr>
        <p:spPr>
          <a:xfrm>
            <a:off x="4055953" y="2329399"/>
            <a:ext cx="1651350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598DB9D-0CB4-4C2D-8EA2-F5736E00F87B}"/>
              </a:ext>
            </a:extLst>
          </p:cNvPr>
          <p:cNvCxnSpPr>
            <a:cxnSpLocks/>
          </p:cNvCxnSpPr>
          <p:nvPr/>
        </p:nvCxnSpPr>
        <p:spPr>
          <a:xfrm>
            <a:off x="5687312" y="2329399"/>
            <a:ext cx="0" cy="1505367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52CA4A2-9C6A-4D13-8093-EFB79AF7A168}"/>
              </a:ext>
            </a:extLst>
          </p:cNvPr>
          <p:cNvCxnSpPr>
            <a:cxnSpLocks/>
          </p:cNvCxnSpPr>
          <p:nvPr/>
        </p:nvCxnSpPr>
        <p:spPr>
          <a:xfrm flipH="1">
            <a:off x="3450729" y="2329398"/>
            <a:ext cx="583227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EA981F1-5266-4C0C-873B-54A9DC16B0B8}"/>
              </a:ext>
            </a:extLst>
          </p:cNvPr>
          <p:cNvCxnSpPr>
            <a:cxnSpLocks/>
          </p:cNvCxnSpPr>
          <p:nvPr/>
        </p:nvCxnSpPr>
        <p:spPr>
          <a:xfrm>
            <a:off x="3450729" y="2329398"/>
            <a:ext cx="0" cy="1505367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126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4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CCDD40DC-2369-4244-971E-A3D69EA9C2BD}"/>
              </a:ext>
            </a:extLst>
          </p:cNvPr>
          <p:cNvGrpSpPr/>
          <p:nvPr/>
        </p:nvGrpSpPr>
        <p:grpSpPr>
          <a:xfrm>
            <a:off x="3284171" y="1164526"/>
            <a:ext cx="5067866" cy="3362517"/>
            <a:chOff x="1651554" y="967943"/>
            <a:chExt cx="5067866" cy="3362517"/>
          </a:xfrm>
        </p:grpSpPr>
        <p:pic>
          <p:nvPicPr>
            <p:cNvPr id="15" name="Picture 14" descr="A close up of a tiled wall&#10;&#10;Description automatically generated">
              <a:extLst>
                <a:ext uri="{FF2B5EF4-FFF2-40B4-BE49-F238E27FC236}">
                  <a16:creationId xmlns:a16="http://schemas.microsoft.com/office/drawing/2014/main" id="{4D0DA74B-8BA3-4562-94B7-FA3D28D610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" t="-1" r="67962" b="60664"/>
            <a:stretch/>
          </p:blipFill>
          <p:spPr>
            <a:xfrm>
              <a:off x="1651554" y="967943"/>
              <a:ext cx="5067866" cy="336251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Parallelogram 2">
              <a:extLst>
                <a:ext uri="{FF2B5EF4-FFF2-40B4-BE49-F238E27FC236}">
                  <a16:creationId xmlns:a16="http://schemas.microsoft.com/office/drawing/2014/main" id="{39404A42-5762-40CC-8C4C-B6CD5289B344}"/>
                </a:ext>
              </a:extLst>
            </p:cNvPr>
            <p:cNvSpPr/>
            <p:nvPr/>
          </p:nvSpPr>
          <p:spPr>
            <a:xfrm>
              <a:off x="2059105" y="1393848"/>
              <a:ext cx="4299164" cy="2561463"/>
            </a:xfrm>
            <a:custGeom>
              <a:avLst/>
              <a:gdLst>
                <a:gd name="connsiteX0" fmla="*/ 0 w 4320429"/>
                <a:gd name="connsiteY0" fmla="*/ 2561463 h 2561463"/>
                <a:gd name="connsiteX1" fmla="*/ 884268 w 4320429"/>
                <a:gd name="connsiteY1" fmla="*/ 0 h 2561463"/>
                <a:gd name="connsiteX2" fmla="*/ 4320429 w 4320429"/>
                <a:gd name="connsiteY2" fmla="*/ 0 h 2561463"/>
                <a:gd name="connsiteX3" fmla="*/ 3436161 w 4320429"/>
                <a:gd name="connsiteY3" fmla="*/ 2561463 h 2561463"/>
                <a:gd name="connsiteX4" fmla="*/ 0 w 4320429"/>
                <a:gd name="connsiteY4" fmla="*/ 2561463 h 2561463"/>
                <a:gd name="connsiteX0" fmla="*/ 0 w 4299164"/>
                <a:gd name="connsiteY0" fmla="*/ 2561463 h 2561463"/>
                <a:gd name="connsiteX1" fmla="*/ 884268 w 4299164"/>
                <a:gd name="connsiteY1" fmla="*/ 0 h 2561463"/>
                <a:gd name="connsiteX2" fmla="*/ 4299164 w 4299164"/>
                <a:gd name="connsiteY2" fmla="*/ 0 h 2561463"/>
                <a:gd name="connsiteX3" fmla="*/ 3436161 w 4299164"/>
                <a:gd name="connsiteY3" fmla="*/ 2561463 h 2561463"/>
                <a:gd name="connsiteX4" fmla="*/ 0 w 4299164"/>
                <a:gd name="connsiteY4" fmla="*/ 2561463 h 2561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9164" h="2561463">
                  <a:moveTo>
                    <a:pt x="0" y="2561463"/>
                  </a:moveTo>
                  <a:lnTo>
                    <a:pt x="884268" y="0"/>
                  </a:lnTo>
                  <a:lnTo>
                    <a:pt x="4299164" y="0"/>
                  </a:lnTo>
                  <a:lnTo>
                    <a:pt x="3436161" y="2561463"/>
                  </a:lnTo>
                  <a:lnTo>
                    <a:pt x="0" y="2561463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6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422725" y="123558"/>
            <a:ext cx="4122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00"/>
              </a:buClr>
              <a:buSzPct val="120000"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Find the area of parallelograms.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F8E6B39-4C15-4C1D-B1C3-AD00EE87919D}"/>
              </a:ext>
            </a:extLst>
          </p:cNvPr>
          <p:cNvSpPr/>
          <p:nvPr/>
        </p:nvSpPr>
        <p:spPr>
          <a:xfrm>
            <a:off x="284824" y="1014030"/>
            <a:ext cx="3663950" cy="1401396"/>
          </a:xfrm>
          <a:prstGeom prst="wedgeRoundRectCallout">
            <a:avLst>
              <a:gd name="adj1" fmla="val 67427"/>
              <a:gd name="adj2" fmla="val -46357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Aft>
                <a:spcPts val="500"/>
              </a:spcAft>
              <a:defRPr/>
            </a:pPr>
            <a:r>
              <a:rPr lang="en-GB" sz="1600" b="1" dirty="0">
                <a:solidFill>
                  <a:srgbClr val="253746"/>
                </a:solidFill>
              </a:rPr>
              <a:t>Talk to someone about how we could find the area of this </a:t>
            </a:r>
            <a:r>
              <a:rPr lang="en-GB" sz="1600" b="1" dirty="0">
                <a:solidFill>
                  <a:srgbClr val="7030A0"/>
                </a:solidFill>
              </a:rPr>
              <a:t>parallelogram</a:t>
            </a:r>
            <a:r>
              <a:rPr lang="en-GB" sz="1600" b="1" dirty="0">
                <a:solidFill>
                  <a:srgbClr val="253746"/>
                </a:solidFill>
              </a:rPr>
              <a:t>.</a:t>
            </a:r>
          </a:p>
          <a:p>
            <a:pPr lvl="0" algn="ctr">
              <a:spcAft>
                <a:spcPts val="500"/>
              </a:spcAft>
              <a:defRPr/>
            </a:pPr>
            <a:r>
              <a:rPr lang="en-GB" sz="1600" b="1" dirty="0">
                <a:solidFill>
                  <a:srgbClr val="253746"/>
                </a:solidFill>
              </a:rPr>
              <a:t>How might it be split into shapes whose area we </a:t>
            </a:r>
            <a:r>
              <a:rPr lang="en-GB" sz="1600" b="1" i="1" dirty="0">
                <a:solidFill>
                  <a:srgbClr val="253746"/>
                </a:solidFill>
              </a:rPr>
              <a:t>do</a:t>
            </a:r>
            <a:r>
              <a:rPr lang="en-GB" sz="1600" b="1" dirty="0">
                <a:solidFill>
                  <a:srgbClr val="253746"/>
                </a:solidFill>
              </a:rPr>
              <a:t> know how to find…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E22C0BB-9428-4D7D-B3DB-AFC566CFF7AE}"/>
              </a:ext>
            </a:extLst>
          </p:cNvPr>
          <p:cNvGrpSpPr/>
          <p:nvPr/>
        </p:nvGrpSpPr>
        <p:grpSpPr>
          <a:xfrm>
            <a:off x="4587942" y="1590431"/>
            <a:ext cx="2554704" cy="2561463"/>
            <a:chOff x="3403719" y="1370265"/>
            <a:chExt cx="2554704" cy="2561463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B0A4688-F2A9-41B3-AFA9-BEA7AB13CD35}"/>
                </a:ext>
              </a:extLst>
            </p:cNvPr>
            <p:cNvCxnSpPr>
              <a:cxnSpLocks/>
            </p:cNvCxnSpPr>
            <p:nvPr/>
          </p:nvCxnSpPr>
          <p:spPr>
            <a:xfrm>
              <a:off x="3403719" y="1370265"/>
              <a:ext cx="0" cy="2561463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C104DC3-B52D-49F5-B66B-C47256E4ED13}"/>
                </a:ext>
              </a:extLst>
            </p:cNvPr>
            <p:cNvCxnSpPr>
              <a:cxnSpLocks/>
            </p:cNvCxnSpPr>
            <p:nvPr/>
          </p:nvCxnSpPr>
          <p:spPr>
            <a:xfrm>
              <a:off x="5958423" y="1370265"/>
              <a:ext cx="0" cy="2561463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85403272-02C2-495B-9578-15D5A65F81D0}"/>
              </a:ext>
            </a:extLst>
          </p:cNvPr>
          <p:cNvSpPr/>
          <p:nvPr/>
        </p:nvSpPr>
        <p:spPr>
          <a:xfrm>
            <a:off x="1187858" y="4712247"/>
            <a:ext cx="3663950" cy="734961"/>
          </a:xfrm>
          <a:prstGeom prst="wedgeRoundRectCallout">
            <a:avLst>
              <a:gd name="adj1" fmla="val 38813"/>
              <a:gd name="adj2" fmla="val -84719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Now we can find the area of each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triangle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the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square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the middle. </a:t>
            </a:r>
            <a:endParaRPr kumimoji="0" lang="en-GB" sz="1600" b="1" i="1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D61131-228E-4D25-9489-B3C80F2FFD9D}"/>
              </a:ext>
            </a:extLst>
          </p:cNvPr>
          <p:cNvSpPr txBox="1"/>
          <p:nvPr/>
        </p:nvSpPr>
        <p:spPr>
          <a:xfrm>
            <a:off x="3747045" y="3178122"/>
            <a:ext cx="9466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</a:rPr>
              <a:t>6 square units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417B303-3FCA-4B25-B485-A1CBC6DB1DA0}"/>
              </a:ext>
            </a:extLst>
          </p:cNvPr>
          <p:cNvSpPr txBox="1"/>
          <p:nvPr/>
        </p:nvSpPr>
        <p:spPr>
          <a:xfrm>
            <a:off x="7072955" y="1628223"/>
            <a:ext cx="848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</a:rPr>
              <a:t>6 square units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B815B26-A307-428F-BC52-CC7DE6E3906E}"/>
              </a:ext>
            </a:extLst>
          </p:cNvPr>
          <p:cNvSpPr txBox="1"/>
          <p:nvPr/>
        </p:nvSpPr>
        <p:spPr>
          <a:xfrm>
            <a:off x="5423626" y="2224831"/>
            <a:ext cx="1010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</a:rPr>
              <a:t>36 square units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2777351-E8B1-4287-BA94-16BC3726ED5B}"/>
              </a:ext>
            </a:extLst>
          </p:cNvPr>
          <p:cNvSpPr txBox="1"/>
          <p:nvPr/>
        </p:nvSpPr>
        <p:spPr>
          <a:xfrm>
            <a:off x="5032211" y="5058520"/>
            <a:ext cx="2803155" cy="646331"/>
          </a:xfrm>
          <a:prstGeom prst="rect">
            <a:avLst/>
          </a:prstGeom>
          <a:solidFill>
            <a:schemeClr val="bg1"/>
          </a:solidFill>
          <a:ln>
            <a:solidFill>
              <a:srgbClr val="2537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</a:rPr>
              <a:t>36 + 6 + 6…</a:t>
            </a:r>
          </a:p>
          <a:p>
            <a:pPr algn="ctr"/>
            <a:r>
              <a:rPr lang="en-GB" b="1" dirty="0">
                <a:solidFill>
                  <a:srgbClr val="C00000"/>
                </a:solidFill>
              </a:rPr>
              <a:t>The area is 48 square units</a:t>
            </a:r>
          </a:p>
        </p:txBody>
      </p:sp>
    </p:spTree>
    <p:extLst>
      <p:ext uri="{BB962C8B-B14F-4D97-AF65-F5344CB8AC3E}">
        <p14:creationId xmlns:p14="http://schemas.microsoft.com/office/powerpoint/2010/main" val="248093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/>
      <p:bldP spid="25" grpId="0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1917</TotalTime>
  <Words>348</Words>
  <Application>Microsoft Office PowerPoint</Application>
  <PresentationFormat>On-screen Show (4:3)</PresentationFormat>
  <Paragraphs>45</Paragraphs>
  <Slides>4</Slides>
  <Notes>4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Nick Barwick</cp:lastModifiedBy>
  <cp:revision>196</cp:revision>
  <dcterms:created xsi:type="dcterms:W3CDTF">2018-09-13T11:08:58Z</dcterms:created>
  <dcterms:modified xsi:type="dcterms:W3CDTF">2020-03-31T14:39:04Z</dcterms:modified>
</cp:coreProperties>
</file>