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2" r:id="rId2"/>
    <p:sldId id="369" r:id="rId3"/>
    <p:sldId id="368" r:id="rId4"/>
    <p:sldId id="370" r:id="rId5"/>
    <p:sldId id="371" r:id="rId6"/>
    <p:sldId id="3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8DCF"/>
    <a:srgbClr val="FF00FF"/>
    <a:srgbClr val="006600"/>
    <a:srgbClr val="FF0000"/>
    <a:srgbClr val="B6D2EC"/>
    <a:srgbClr val="FF6600"/>
    <a:srgbClr val="33CCFF"/>
    <a:srgbClr val="00CC00"/>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286" autoAdjust="0"/>
  </p:normalViewPr>
  <p:slideViewPr>
    <p:cSldViewPr snapToGrid="0">
      <p:cViewPr varScale="1">
        <p:scale>
          <a:sx n="105" d="100"/>
          <a:sy n="105" d="100"/>
        </p:scale>
        <p:origin x="216" y="520"/>
      </p:cViewPr>
      <p:guideLst>
        <p:guide orient="horz" pos="227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2"/>
    </p:cViewPr>
  </p:sorterViewPr>
  <p:notesViewPr>
    <p:cSldViewPr snapToGrid="0">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5069D-0DA1-4F58-8F43-90C43489E8AD}" type="datetimeFigureOut">
              <a:rPr lang="en-GB" smtClean="0"/>
              <a:t>28/03/2020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8610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380363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32327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204236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tied her’ suggests this happened in the past and is now over. ‘They have tied her’ suggests that the tying happened in the past and that Bess is still tied up now!</a:t>
            </a:r>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6497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0543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28/03/2020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8" Type="http://schemas.openxmlformats.org/officeDocument/2006/relationships/audio" Target="../media/media7.m4a"/><Relationship Id="rId3" Type="http://schemas.microsoft.com/office/2007/relationships/media" Target="../media/media5.m4a"/><Relationship Id="rId7" Type="http://schemas.microsoft.com/office/2007/relationships/media" Target="../media/media7.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2.png"/><Relationship Id="rId5" Type="http://schemas.microsoft.com/office/2007/relationships/media" Target="../media/media6.m4a"/><Relationship Id="rId10" Type="http://schemas.openxmlformats.org/officeDocument/2006/relationships/notesSlide" Target="../notesSlides/notesSlide3.xml"/><Relationship Id="rId4" Type="http://schemas.openxmlformats.org/officeDocument/2006/relationships/audio" Target="../media/media5.m4a"/><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168" y="1724575"/>
            <a:ext cx="4350929" cy="3378368"/>
          </a:xfrm>
          <a:prstGeom prst="rect">
            <a:avLst/>
          </a:prstGeom>
        </p:spPr>
      </p:pic>
      <p:sp>
        <p:nvSpPr>
          <p:cNvPr id="5" name="Title 4">
            <a:extLst>
              <a:ext uri="{FF2B5EF4-FFF2-40B4-BE49-F238E27FC236}">
                <a16:creationId xmlns:a16="http://schemas.microsoft.com/office/drawing/2014/main" id="{98410F19-8084-4441-8CC2-1860CC449587}"/>
              </a:ext>
            </a:extLst>
          </p:cNvPr>
          <p:cNvSpPr>
            <a:spLocks noGrp="1"/>
          </p:cNvSpPr>
          <p:nvPr>
            <p:ph type="ctrTitle"/>
          </p:nvPr>
        </p:nvSpPr>
        <p:spPr>
          <a:xfrm>
            <a:off x="329380" y="133074"/>
            <a:ext cx="9144000" cy="1120539"/>
          </a:xfrm>
        </p:spPr>
        <p:txBody>
          <a:bodyPr>
            <a:normAutofit/>
          </a:bodyPr>
          <a:lstStyle/>
          <a:p>
            <a:pPr algn="l"/>
            <a:r>
              <a:rPr lang="en-GB" sz="3200" b="1" dirty="0"/>
              <a:t>Perfect Verb Forms</a:t>
            </a:r>
            <a:br>
              <a:rPr lang="en-GB" sz="3200" dirty="0"/>
            </a:br>
            <a:r>
              <a:rPr lang="en-GB" sz="3200" dirty="0"/>
              <a:t>The Highwayman</a:t>
            </a:r>
          </a:p>
        </p:txBody>
      </p:sp>
      <p:sp>
        <p:nvSpPr>
          <p:cNvPr id="8" name="Rectangle 7">
            <a:extLst>
              <a:ext uri="{FF2B5EF4-FFF2-40B4-BE49-F238E27FC236}">
                <a16:creationId xmlns:a16="http://schemas.microsoft.com/office/drawing/2014/main" id="{1F1A3460-2490-4DF2-BE83-EB409A776532}"/>
              </a:ext>
            </a:extLst>
          </p:cNvPr>
          <p:cNvSpPr/>
          <p:nvPr/>
        </p:nvSpPr>
        <p:spPr>
          <a:xfrm>
            <a:off x="903136" y="5193846"/>
            <a:ext cx="7032374" cy="523220"/>
          </a:xfrm>
          <a:prstGeom prst="rect">
            <a:avLst/>
          </a:prstGeom>
        </p:spPr>
        <p:txBody>
          <a:bodyPr wrap="none">
            <a:spAutoFit/>
          </a:bodyPr>
          <a:lstStyle/>
          <a:p>
            <a:r>
              <a:rPr lang="en-GB" sz="2800" i="1" dirty="0">
                <a:latin typeface="+mj-lt"/>
              </a:rPr>
              <a:t>The highwayman </a:t>
            </a:r>
            <a:r>
              <a:rPr lang="en-GB" sz="2800" i="1" dirty="0">
                <a:solidFill>
                  <a:srgbClr val="0000FF"/>
                </a:solidFill>
                <a:latin typeface="+mj-lt"/>
              </a:rPr>
              <a:t>had ridden </a:t>
            </a:r>
            <a:r>
              <a:rPr lang="en-GB" sz="2800" i="1" dirty="0">
                <a:latin typeface="+mj-lt"/>
              </a:rPr>
              <a:t>through the wood.</a:t>
            </a:r>
          </a:p>
        </p:txBody>
      </p:sp>
      <p:pic>
        <p:nvPicPr>
          <p:cNvPr id="2" name="Online Media 1" descr="Recorded Sound">
            <a:hlinkClick r:id="" action="ppaction://media"/>
            <a:extLst>
              <a:ext uri="{FF2B5EF4-FFF2-40B4-BE49-F238E27FC236}">
                <a16:creationId xmlns:a16="http://schemas.microsoft.com/office/drawing/2014/main" id="{49F6B7F9-4045-CF4A-8FDD-32CE5D0C7C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73380" y="5455456"/>
            <a:ext cx="812800" cy="812800"/>
          </a:xfrm>
          <a:prstGeom prst="rect">
            <a:avLst/>
          </a:prstGeom>
        </p:spPr>
      </p:pic>
    </p:spTree>
    <p:extLst>
      <p:ext uri="{BB962C8B-B14F-4D97-AF65-F5344CB8AC3E}">
        <p14:creationId xmlns:p14="http://schemas.microsoft.com/office/powerpoint/2010/main" val="27533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463" y="429782"/>
            <a:ext cx="10573555" cy="1354217"/>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perfect form marks relationships of </a:t>
            </a:r>
            <a:r>
              <a:rPr lang="en-GB" sz="2800" b="1" dirty="0">
                <a:latin typeface="Calibri" panose="020F0502020204030204" pitchFamily="34" charset="0"/>
                <a:ea typeface="MS Mincho"/>
                <a:cs typeface="Times New Roman" panose="02020603050405020304" pitchFamily="18" charset="0"/>
              </a:rPr>
              <a:t>time</a:t>
            </a:r>
            <a:r>
              <a:rPr lang="en-GB" sz="2800" dirty="0">
                <a:latin typeface="Calibri" panose="020F0502020204030204" pitchFamily="34" charset="0"/>
                <a:ea typeface="MS Mincho"/>
                <a:cs typeface="Times New Roman" panose="02020603050405020304" pitchFamily="18" charset="0"/>
              </a:rPr>
              <a:t> and </a:t>
            </a:r>
            <a:r>
              <a:rPr lang="en-GB" sz="2800" b="1" dirty="0">
                <a:latin typeface="Calibri" panose="020F0502020204030204" pitchFamily="34" charset="0"/>
                <a:ea typeface="MS Mincho"/>
                <a:cs typeface="Times New Roman" panose="02020603050405020304" pitchFamily="18" charset="0"/>
              </a:rPr>
              <a:t>cause</a:t>
            </a:r>
            <a:r>
              <a:rPr lang="en-GB" sz="2800" dirty="0">
                <a:latin typeface="Calibri" panose="020F0502020204030204" pitchFamily="34" charset="0"/>
                <a:ea typeface="MS Mincho"/>
                <a:cs typeface="Times New Roman" panose="02020603050405020304" pitchFamily="18" charset="0"/>
              </a:rPr>
              <a: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sp>
        <p:nvSpPr>
          <p:cNvPr id="9" name="Rectangle 8"/>
          <p:cNvSpPr/>
          <p:nvPr/>
        </p:nvSpPr>
        <p:spPr>
          <a:xfrm>
            <a:off x="1116504" y="2871682"/>
            <a:ext cx="1662454" cy="1384995"/>
          </a:xfrm>
          <a:prstGeom prst="rect">
            <a:avLst/>
          </a:prstGeom>
          <a:solidFill>
            <a:schemeClr val="bg1">
              <a:lumMod val="85000"/>
            </a:schemeClr>
          </a:solidFill>
        </p:spPr>
        <p:txBody>
          <a:bodyPr wrap="square">
            <a:spAutoFit/>
          </a:bodyPr>
          <a:lstStyle/>
          <a:p>
            <a:pPr algn="ctr">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12" name="Rectangle 11"/>
          <p:cNvSpPr/>
          <p:nvPr/>
        </p:nvSpPr>
        <p:spPr>
          <a:xfrm>
            <a:off x="1116503" y="4417034"/>
            <a:ext cx="7078705" cy="738664"/>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has</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4" name="Rectangle 3"/>
          <p:cNvSpPr/>
          <p:nvPr/>
        </p:nvSpPr>
        <p:spPr>
          <a:xfrm>
            <a:off x="1116504" y="2000896"/>
            <a:ext cx="7078705" cy="65388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Passage</a:t>
            </a:r>
            <a:r>
              <a:rPr lang="en-GB" sz="2000" dirty="0">
                <a:solidFill>
                  <a:schemeClr val="tx1"/>
                </a:solidFill>
              </a:rPr>
              <a:t> </a:t>
            </a:r>
            <a:r>
              <a:rPr lang="en-GB" sz="2000" b="1" dirty="0">
                <a:solidFill>
                  <a:schemeClr val="tx1"/>
                </a:solidFill>
              </a:rPr>
              <a:t>of time</a:t>
            </a:r>
          </a:p>
        </p:txBody>
      </p:sp>
      <p:sp>
        <p:nvSpPr>
          <p:cNvPr id="5" name="Explosion: 14 Points 4"/>
          <p:cNvSpPr/>
          <p:nvPr/>
        </p:nvSpPr>
        <p:spPr>
          <a:xfrm>
            <a:off x="7320897" y="1700326"/>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a:t>
            </a:r>
          </a:p>
        </p:txBody>
      </p:sp>
      <p:sp>
        <p:nvSpPr>
          <p:cNvPr id="18" name="Rounded Rectangular Callout 15"/>
          <p:cNvSpPr/>
          <p:nvPr/>
        </p:nvSpPr>
        <p:spPr>
          <a:xfrm>
            <a:off x="3393865" y="3041387"/>
            <a:ext cx="3124448" cy="117837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simple past tense</a:t>
            </a:r>
          </a:p>
          <a:p>
            <a:pPr algn="ctr"/>
            <a:r>
              <a:rPr lang="en-GB" sz="2000" dirty="0">
                <a:solidFill>
                  <a:schemeClr val="tx1"/>
                </a:solidFill>
              </a:rPr>
              <a:t>This happened in the </a:t>
            </a:r>
            <a:r>
              <a:rPr lang="en-GB" sz="2000" i="1" dirty="0">
                <a:solidFill>
                  <a:schemeClr val="tx1"/>
                </a:solidFill>
              </a:rPr>
              <a:t>past</a:t>
            </a:r>
            <a:r>
              <a:rPr lang="en-GB" sz="2000" dirty="0">
                <a:solidFill>
                  <a:schemeClr val="tx1"/>
                </a:solidFill>
              </a:rPr>
              <a:t> at a time before now. </a:t>
            </a:r>
          </a:p>
        </p:txBody>
      </p:sp>
      <p:sp>
        <p:nvSpPr>
          <p:cNvPr id="19" name="Rounded Rectangular Callout 15"/>
          <p:cNvSpPr/>
          <p:nvPr/>
        </p:nvSpPr>
        <p:spPr>
          <a:xfrm>
            <a:off x="8534801" y="3790861"/>
            <a:ext cx="2910843" cy="134292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 perfect </a:t>
            </a:r>
            <a:r>
              <a:rPr lang="en-GB" sz="2000" dirty="0">
                <a:solidFill>
                  <a:schemeClr val="tx1"/>
                </a:solidFill>
              </a:rPr>
              <a:t>-</a:t>
            </a:r>
          </a:p>
          <a:p>
            <a:pPr algn="ctr"/>
            <a:r>
              <a:rPr lang="en-GB" sz="2000" dirty="0">
                <a:solidFill>
                  <a:schemeClr val="tx1"/>
                </a:solidFill>
              </a:rPr>
              <a:t>completed in the </a:t>
            </a:r>
            <a:r>
              <a:rPr lang="en-GB" sz="2000" i="1" dirty="0">
                <a:solidFill>
                  <a:schemeClr val="tx1"/>
                </a:solidFill>
              </a:rPr>
              <a:t>past.</a:t>
            </a:r>
            <a:r>
              <a:rPr lang="en-GB" sz="2000" dirty="0">
                <a:solidFill>
                  <a:schemeClr val="tx1"/>
                </a:solidFill>
              </a:rPr>
              <a:t> He is </a:t>
            </a:r>
            <a:r>
              <a:rPr lang="en-GB" sz="2000" i="1" dirty="0">
                <a:solidFill>
                  <a:schemeClr val="tx1"/>
                </a:solidFill>
              </a:rPr>
              <a:t>now</a:t>
            </a:r>
            <a:r>
              <a:rPr lang="en-GB" sz="2000" dirty="0">
                <a:solidFill>
                  <a:schemeClr val="tx1"/>
                </a:solidFill>
              </a:rPr>
              <a:t> away. </a:t>
            </a:r>
          </a:p>
        </p:txBody>
      </p:sp>
      <p:sp>
        <p:nvSpPr>
          <p:cNvPr id="21" name="Explosion: 14 Points 20"/>
          <p:cNvSpPr/>
          <p:nvPr/>
        </p:nvSpPr>
        <p:spPr>
          <a:xfrm>
            <a:off x="506437" y="1656712"/>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PAST</a:t>
            </a:r>
          </a:p>
        </p:txBody>
      </p:sp>
      <p:sp>
        <p:nvSpPr>
          <p:cNvPr id="22" name="Rectangle 21"/>
          <p:cNvSpPr/>
          <p:nvPr/>
        </p:nvSpPr>
        <p:spPr>
          <a:xfrm>
            <a:off x="1116503" y="5281852"/>
            <a:ext cx="4189788" cy="671851"/>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had</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23" name="Rounded Rectangular Callout 15"/>
          <p:cNvSpPr/>
          <p:nvPr/>
        </p:nvSpPr>
        <p:spPr>
          <a:xfrm>
            <a:off x="6429022" y="5457445"/>
            <a:ext cx="4151410" cy="1030915"/>
          </a:xfrm>
          <a:prstGeom prst="wedgeRoundRectCallout">
            <a:avLst>
              <a:gd name="adj1" fmla="val -77599"/>
              <a:gd name="adj2" fmla="val -25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past perfect </a:t>
            </a:r>
            <a:r>
              <a:rPr lang="en-GB" sz="2000" dirty="0">
                <a:solidFill>
                  <a:schemeClr val="tx1"/>
                </a:solidFill>
              </a:rPr>
              <a:t>-</a:t>
            </a:r>
          </a:p>
          <a:p>
            <a:pPr algn="ctr"/>
            <a:r>
              <a:rPr lang="en-GB" sz="2000" dirty="0">
                <a:solidFill>
                  <a:schemeClr val="tx1"/>
                </a:solidFill>
              </a:rPr>
              <a:t>continued up to a time in the </a:t>
            </a:r>
            <a:r>
              <a:rPr lang="en-GB" sz="2000" i="1" dirty="0">
                <a:solidFill>
                  <a:schemeClr val="tx1"/>
                </a:solidFill>
              </a:rPr>
              <a:t>past</a:t>
            </a:r>
            <a:r>
              <a:rPr lang="en-GB" sz="2000" dirty="0">
                <a:solidFill>
                  <a:schemeClr val="tx1"/>
                </a:solidFill>
              </a:rPr>
              <a:t>.</a:t>
            </a:r>
          </a:p>
          <a:p>
            <a:pPr algn="ctr"/>
            <a:r>
              <a:rPr lang="en-GB" sz="2000" dirty="0">
                <a:solidFill>
                  <a:schemeClr val="tx1"/>
                </a:solidFill>
              </a:rPr>
              <a:t>It affected the </a:t>
            </a:r>
            <a:r>
              <a:rPr lang="en-GB" sz="2000" i="1" dirty="0">
                <a:solidFill>
                  <a:schemeClr val="tx1"/>
                </a:solidFill>
              </a:rPr>
              <a:t>past</a:t>
            </a:r>
            <a:r>
              <a:rPr lang="en-GB" sz="2000" dirty="0">
                <a:solidFill>
                  <a:schemeClr val="tx1"/>
                </a:solidFill>
              </a:rPr>
              <a:t>.</a:t>
            </a:r>
          </a:p>
        </p:txBody>
      </p:sp>
      <p:grpSp>
        <p:nvGrpSpPr>
          <p:cNvPr id="27" name="Group 26"/>
          <p:cNvGrpSpPr/>
          <p:nvPr/>
        </p:nvGrpSpPr>
        <p:grpSpPr>
          <a:xfrm>
            <a:off x="10079431" y="2570478"/>
            <a:ext cx="1361291" cy="1405777"/>
            <a:chOff x="10079431" y="2570478"/>
            <a:chExt cx="1361291" cy="1405777"/>
          </a:xfrm>
        </p:grpSpPr>
        <p:cxnSp>
          <p:nvCxnSpPr>
            <p:cNvPr id="26" name="Straight Arrow Connector 25"/>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28" name="Group 27"/>
          <p:cNvGrpSpPr/>
          <p:nvPr/>
        </p:nvGrpSpPr>
        <p:grpSpPr>
          <a:xfrm>
            <a:off x="8361242" y="2804252"/>
            <a:ext cx="1361291" cy="1155174"/>
            <a:chOff x="9829727" y="2788183"/>
            <a:chExt cx="1361291" cy="1155174"/>
          </a:xfrm>
        </p:grpSpPr>
        <p:cxnSp>
          <p:nvCxnSpPr>
            <p:cNvPr id="29" name="Straight Arrow Connector 28"/>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present</a:t>
              </a:r>
              <a:endParaRPr lang="en-GB" dirty="0">
                <a:ea typeface="MS Mincho"/>
                <a:cs typeface="Times New Roman" panose="02020603050405020304" pitchFamily="18" charset="0"/>
              </a:endParaRPr>
            </a:p>
          </p:txBody>
        </p:sp>
      </p:grpSp>
      <p:grpSp>
        <p:nvGrpSpPr>
          <p:cNvPr id="32" name="Group 31"/>
          <p:cNvGrpSpPr/>
          <p:nvPr/>
        </p:nvGrpSpPr>
        <p:grpSpPr>
          <a:xfrm>
            <a:off x="8655619" y="4041889"/>
            <a:ext cx="1361291" cy="1405777"/>
            <a:chOff x="10079431" y="2570478"/>
            <a:chExt cx="1361291" cy="1405777"/>
          </a:xfrm>
        </p:grpSpPr>
        <p:cxnSp>
          <p:nvCxnSpPr>
            <p:cNvPr id="33" name="Straight Arrow Connector 32"/>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35" name="Group 34"/>
          <p:cNvGrpSpPr/>
          <p:nvPr/>
        </p:nvGrpSpPr>
        <p:grpSpPr>
          <a:xfrm>
            <a:off x="6937430" y="4275663"/>
            <a:ext cx="1361291" cy="1155174"/>
            <a:chOff x="9829727" y="2788183"/>
            <a:chExt cx="1361291" cy="1155174"/>
          </a:xfrm>
        </p:grpSpPr>
        <p:cxnSp>
          <p:nvCxnSpPr>
            <p:cNvPr id="36" name="Straight Arrow Connector 35"/>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past</a:t>
              </a:r>
              <a:endParaRPr lang="en-GB" dirty="0">
                <a:ea typeface="MS Mincho"/>
                <a:cs typeface="Times New Roman" panose="02020603050405020304" pitchFamily="18" charset="0"/>
              </a:endParaRPr>
            </a:p>
          </p:txBody>
        </p:sp>
      </p:grpSp>
      <p:sp>
        <p:nvSpPr>
          <p:cNvPr id="6" name="Rectangle: Rounded Corners 5"/>
          <p:cNvSpPr/>
          <p:nvPr/>
        </p:nvSpPr>
        <p:spPr>
          <a:xfrm>
            <a:off x="8256043" y="2975389"/>
            <a:ext cx="3184679" cy="1714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Past perfect form </a:t>
            </a:r>
            <a:r>
              <a:rPr lang="en-GB" dirty="0">
                <a:solidFill>
                  <a:schemeClr val="tx1"/>
                </a:solidFill>
              </a:rPr>
              <a:t>is used in </a:t>
            </a:r>
            <a:r>
              <a:rPr lang="en-GB" i="1" dirty="0">
                <a:solidFill>
                  <a:schemeClr val="tx1"/>
                </a:solidFill>
              </a:rPr>
              <a:t>The Highwayman</a:t>
            </a:r>
            <a:r>
              <a:rPr lang="en-GB" dirty="0">
                <a:solidFill>
                  <a:schemeClr val="tx1"/>
                </a:solidFill>
              </a:rPr>
              <a:t>. It describes events that were </a:t>
            </a:r>
            <a:r>
              <a:rPr lang="en-GB" i="1" dirty="0">
                <a:solidFill>
                  <a:schemeClr val="tx1"/>
                </a:solidFill>
              </a:rPr>
              <a:t>completed in the past </a:t>
            </a:r>
            <a:r>
              <a:rPr lang="en-GB" dirty="0">
                <a:solidFill>
                  <a:schemeClr val="tx1"/>
                </a:solidFill>
              </a:rPr>
              <a:t>at the time of the poem’s narrative. </a:t>
            </a:r>
          </a:p>
        </p:txBody>
      </p:sp>
      <p:pic>
        <p:nvPicPr>
          <p:cNvPr id="3" name="Online Media 2" descr="Recorded Sound">
            <a:hlinkClick r:id="" action="ppaction://media"/>
            <a:extLst>
              <a:ext uri="{FF2B5EF4-FFF2-40B4-BE49-F238E27FC236}">
                <a16:creationId xmlns:a16="http://schemas.microsoft.com/office/drawing/2014/main" id="{091D7390-48F8-0B4A-8910-42BEF00651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1618" y="294090"/>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A4AE9241-2DBD-5642-8AB7-3554F8C08BE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85019" y="5425093"/>
            <a:ext cx="812800" cy="812800"/>
          </a:xfrm>
          <a:prstGeom prst="rect">
            <a:avLst/>
          </a:prstGeom>
        </p:spPr>
      </p:pic>
    </p:spTree>
    <p:extLst>
      <p:ext uri="{BB962C8B-B14F-4D97-AF65-F5344CB8AC3E}">
        <p14:creationId xmlns:p14="http://schemas.microsoft.com/office/powerpoint/2010/main" val="28058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772"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0619"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7"/>
                </p:tgtEl>
              </p:cMediaNode>
            </p:audio>
          </p:childTnLst>
        </p:cTn>
      </p:par>
    </p:tnLst>
    <p:bldLst>
      <p:bldP spid="9" grpId="0" animBg="1"/>
      <p:bldP spid="12" grpId="0" animBg="1"/>
      <p:bldP spid="18" grpId="0" animBg="1"/>
      <p:bldP spid="19" grpId="0" animBg="1"/>
      <p:bldP spid="19" grpId="1" animBg="1"/>
      <p:bldP spid="22" grpId="0" animBg="1"/>
      <p:bldP spid="2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324593"/>
            <a:ext cx="10573555" cy="1785104"/>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Present 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present perfect form suggests that </a:t>
            </a:r>
          </a:p>
          <a:p>
            <a:pPr algn="ctr">
              <a:spcAft>
                <a:spcPts val="0"/>
              </a:spcAft>
              <a:tabLst>
                <a:tab pos="6031230" algn="r"/>
              </a:tabLst>
            </a:pPr>
            <a:r>
              <a:rPr lang="en-GB" sz="2800" dirty="0">
                <a:latin typeface="Calibri" panose="020F0502020204030204" pitchFamily="34" charset="0"/>
                <a:ea typeface="MS Mincho"/>
                <a:cs typeface="Times New Roman" panose="02020603050405020304" pitchFamily="18" charset="0"/>
              </a:rPr>
              <a:t>a past action is </a:t>
            </a:r>
            <a:r>
              <a:rPr lang="en-GB" sz="2800" dirty="0">
                <a:solidFill>
                  <a:schemeClr val="bg1"/>
                </a:solidFill>
                <a:latin typeface="Calibri" panose="020F0502020204030204" pitchFamily="34" charset="0"/>
                <a:ea typeface="MS Mincho"/>
                <a:cs typeface="Times New Roman" panose="02020603050405020304" pitchFamily="18" charset="0"/>
              </a:rPr>
              <a:t>still affecting the present.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23054787"/>
              </p:ext>
            </p:extLst>
          </p:nvPr>
        </p:nvGraphicFramePr>
        <p:xfrm>
          <a:off x="735324" y="2507226"/>
          <a:ext cx="7968681" cy="2527892"/>
        </p:xfrm>
        <a:graphic>
          <a:graphicData uri="http://schemas.openxmlformats.org/drawingml/2006/table">
            <a:tbl>
              <a:tblPr firstRow="1" firstCol="1" bandRow="1"/>
              <a:tblGrid>
                <a:gridCol w="3983872">
                  <a:extLst>
                    <a:ext uri="{9D8B030D-6E8A-4147-A177-3AD203B41FA5}">
                      <a16:colId xmlns:a16="http://schemas.microsoft.com/office/drawing/2014/main" val="4031140314"/>
                    </a:ext>
                  </a:extLst>
                </a:gridCol>
                <a:gridCol w="3984809">
                  <a:extLst>
                    <a:ext uri="{9D8B030D-6E8A-4147-A177-3AD203B41FA5}">
                      <a16:colId xmlns:a16="http://schemas.microsoft.com/office/drawing/2014/main" val="1136001904"/>
                    </a:ext>
                  </a:extLst>
                </a:gridCol>
              </a:tblGrid>
              <a:tr h="491313">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Simple past</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Present Perfect form</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224048"/>
                  </a:ext>
                </a:extLst>
              </a:tr>
              <a:tr h="2036579">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2255607"/>
                  </a:ext>
                </a:extLst>
              </a:tr>
            </a:tbl>
          </a:graphicData>
        </a:graphic>
      </p:graphicFrame>
      <p:sp>
        <p:nvSpPr>
          <p:cNvPr id="9" name="Rectangle 8"/>
          <p:cNvSpPr/>
          <p:nvPr/>
        </p:nvSpPr>
        <p:spPr>
          <a:xfrm>
            <a:off x="735324" y="3085082"/>
            <a:ext cx="3700326" cy="589072"/>
          </a:xfrm>
          <a:prstGeom prst="rect">
            <a:avLst/>
          </a:prstGeom>
        </p:spPr>
        <p:txBody>
          <a:bodyPr wrap="squar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the highwayman.</a:t>
            </a:r>
            <a:endParaRPr lang="en-GB" sz="2400" i="1" dirty="0">
              <a:latin typeface="+mj-lt"/>
              <a:ea typeface="MS Mincho"/>
              <a:cs typeface="Times New Roman" panose="02020603050405020304" pitchFamily="18" charset="0"/>
            </a:endParaRPr>
          </a:p>
        </p:txBody>
      </p:sp>
      <p:sp>
        <p:nvSpPr>
          <p:cNvPr id="10" name="Rectangle 9"/>
          <p:cNvSpPr/>
          <p:nvPr/>
        </p:nvSpPr>
        <p:spPr>
          <a:xfrm>
            <a:off x="1636659" y="4226704"/>
            <a:ext cx="1733615" cy="589072"/>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1" name="Rectangle 10"/>
          <p:cNvSpPr/>
          <p:nvPr/>
        </p:nvSpPr>
        <p:spPr>
          <a:xfrm>
            <a:off x="1583698" y="3655893"/>
            <a:ext cx="2173993"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0000FF"/>
                </a:solidFill>
                <a:latin typeface="+mj-lt"/>
                <a:ea typeface="Cambria" panose="02040503050406030204" pitchFamily="18" charset="0"/>
                <a:cs typeface="Times New Roman" panose="02020603050405020304" pitchFamily="18" charset="0"/>
              </a:rPr>
              <a:t>wore</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2" name="Rectangle 11"/>
          <p:cNvSpPr/>
          <p:nvPr/>
        </p:nvSpPr>
        <p:spPr>
          <a:xfrm>
            <a:off x="4786777" y="3057354"/>
            <a:ext cx="4082618" cy="615553"/>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a:t>
            </a:r>
            <a:r>
              <a:rPr lang="en-GB" sz="2400" i="1">
                <a:latin typeface="+mj-lt"/>
                <a:ea typeface="Cambria" panose="02040503050406030204" pitchFamily="18" charset="0"/>
                <a:cs typeface="Times New Roman" panose="02020603050405020304" pitchFamily="18" charset="0"/>
              </a:rPr>
              <a:t>the highwayman.</a:t>
            </a:r>
            <a:endParaRPr lang="en-GB" sz="2400" i="1" dirty="0">
              <a:latin typeface="+mj-lt"/>
              <a:ea typeface="MS Mincho"/>
              <a:cs typeface="Times New Roman" panose="02020603050405020304" pitchFamily="18" charset="0"/>
            </a:endParaRPr>
          </a:p>
        </p:txBody>
      </p:sp>
      <p:sp>
        <p:nvSpPr>
          <p:cNvPr id="13" name="Rectangle 12"/>
          <p:cNvSpPr/>
          <p:nvPr/>
        </p:nvSpPr>
        <p:spPr>
          <a:xfrm>
            <a:off x="5694760" y="4226704"/>
            <a:ext cx="2232150"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4" name="Rectangle 13"/>
          <p:cNvSpPr/>
          <p:nvPr/>
        </p:nvSpPr>
        <p:spPr>
          <a:xfrm>
            <a:off x="5571410" y="3656641"/>
            <a:ext cx="2683748"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worn</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5" name="Rectangle 14"/>
          <p:cNvSpPr/>
          <p:nvPr/>
        </p:nvSpPr>
        <p:spPr>
          <a:xfrm>
            <a:off x="5305125" y="1577612"/>
            <a:ext cx="3960251" cy="523220"/>
          </a:xfrm>
          <a:prstGeom prst="rect">
            <a:avLst/>
          </a:prstGeom>
        </p:spPr>
        <p:txBody>
          <a:bodyPr wrap="none">
            <a:spAutoFit/>
          </a:bodyPr>
          <a:lstStyle/>
          <a:p>
            <a:r>
              <a:rPr lang="en-GB" sz="2800" i="1" dirty="0">
                <a:latin typeface="Calibri" panose="020F0502020204030204" pitchFamily="34" charset="0"/>
                <a:ea typeface="MS Mincho"/>
                <a:cs typeface="Times New Roman" panose="02020603050405020304" pitchFamily="18" charset="0"/>
              </a:rPr>
              <a:t>still affecting the present</a:t>
            </a:r>
            <a:r>
              <a:rPr lang="en-GB" sz="2800" dirty="0">
                <a:latin typeface="Calibri" panose="020F0502020204030204" pitchFamily="34" charset="0"/>
                <a:ea typeface="MS Mincho"/>
                <a:cs typeface="Times New Roman" panose="02020603050405020304" pitchFamily="18" charset="0"/>
              </a:rPr>
              <a:t>. </a:t>
            </a:r>
            <a:endParaRPr lang="en-GB" sz="2800" dirty="0"/>
          </a:p>
        </p:txBody>
      </p:sp>
      <p:sp>
        <p:nvSpPr>
          <p:cNvPr id="16" name="Rounded Rectangular Callout 15"/>
          <p:cNvSpPr/>
          <p:nvPr/>
        </p:nvSpPr>
        <p:spPr>
          <a:xfrm>
            <a:off x="9268235" y="1895707"/>
            <a:ext cx="2219030" cy="1342923"/>
          </a:xfrm>
          <a:prstGeom prst="wedgeRoundRectCallout">
            <a:avLst>
              <a:gd name="adj1" fmla="val -79892"/>
              <a:gd name="adj2" fmla="val 525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Bess met the highwayman </a:t>
            </a:r>
            <a:r>
              <a:rPr lang="en-GB" sz="2000" i="1" dirty="0">
                <a:solidFill>
                  <a:schemeClr val="tx1"/>
                </a:solidFill>
              </a:rPr>
              <a:t>in the past </a:t>
            </a:r>
            <a:r>
              <a:rPr lang="en-GB" sz="2000" dirty="0">
                <a:solidFill>
                  <a:schemeClr val="tx1"/>
                </a:solidFill>
              </a:rPr>
              <a:t>and she </a:t>
            </a:r>
            <a:r>
              <a:rPr lang="en-GB" sz="2000" i="1" dirty="0">
                <a:solidFill>
                  <a:schemeClr val="tx1"/>
                </a:solidFill>
              </a:rPr>
              <a:t>still</a:t>
            </a:r>
            <a:r>
              <a:rPr lang="en-GB" sz="2000" dirty="0">
                <a:solidFill>
                  <a:schemeClr val="tx1"/>
                </a:solidFill>
              </a:rPr>
              <a:t> knows him.</a:t>
            </a:r>
          </a:p>
        </p:txBody>
      </p:sp>
      <p:sp>
        <p:nvSpPr>
          <p:cNvPr id="17" name="Rounded Rectangular Callout 16"/>
          <p:cNvSpPr/>
          <p:nvPr/>
        </p:nvSpPr>
        <p:spPr>
          <a:xfrm>
            <a:off x="9265376" y="3486889"/>
            <a:ext cx="2219030" cy="995632"/>
          </a:xfrm>
          <a:prstGeom prst="wedgeRoundRectCallout">
            <a:avLst>
              <a:gd name="adj1" fmla="val -90684"/>
              <a:gd name="adj2" fmla="val 11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He wore his hat </a:t>
            </a:r>
            <a:r>
              <a:rPr lang="en-GB" sz="2000" i="1" dirty="0">
                <a:solidFill>
                  <a:schemeClr val="tx1"/>
                </a:solidFill>
              </a:rPr>
              <a:t>in the past </a:t>
            </a:r>
            <a:r>
              <a:rPr lang="en-GB" sz="2000" dirty="0">
                <a:solidFill>
                  <a:schemeClr val="tx1"/>
                </a:solidFill>
              </a:rPr>
              <a:t>and it is </a:t>
            </a:r>
            <a:r>
              <a:rPr lang="en-GB" sz="2000" i="1" dirty="0">
                <a:solidFill>
                  <a:schemeClr val="tx1"/>
                </a:solidFill>
              </a:rPr>
              <a:t>still</a:t>
            </a:r>
            <a:r>
              <a:rPr lang="en-GB" sz="2000" dirty="0">
                <a:solidFill>
                  <a:schemeClr val="tx1"/>
                </a:solidFill>
              </a:rPr>
              <a:t> on his head!</a:t>
            </a:r>
          </a:p>
        </p:txBody>
      </p:sp>
      <p:sp>
        <p:nvSpPr>
          <p:cNvPr id="20" name="Rounded Rectangular Callout 19"/>
          <p:cNvSpPr/>
          <p:nvPr/>
        </p:nvSpPr>
        <p:spPr>
          <a:xfrm>
            <a:off x="9265376" y="4792197"/>
            <a:ext cx="2219030" cy="995632"/>
          </a:xfrm>
          <a:prstGeom prst="wedgeRoundRectCallout">
            <a:avLst>
              <a:gd name="adj1" fmla="val -101873"/>
              <a:gd name="adj2" fmla="val -643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Tim listened in the past </a:t>
            </a:r>
            <a:r>
              <a:rPr lang="en-GB" sz="2000" dirty="0">
                <a:solidFill>
                  <a:schemeClr val="tx1"/>
                </a:solidFill>
              </a:rPr>
              <a:t>and he </a:t>
            </a:r>
            <a:r>
              <a:rPr lang="en-GB" sz="2000" i="1" dirty="0">
                <a:solidFill>
                  <a:schemeClr val="tx1"/>
                </a:solidFill>
              </a:rPr>
              <a:t>still</a:t>
            </a:r>
            <a:r>
              <a:rPr lang="en-GB" sz="2000" dirty="0">
                <a:solidFill>
                  <a:schemeClr val="tx1"/>
                </a:solidFill>
              </a:rPr>
              <a:t> heard them.</a:t>
            </a:r>
          </a:p>
        </p:txBody>
      </p:sp>
      <p:pic>
        <p:nvPicPr>
          <p:cNvPr id="4" name="Online Media 3" descr="Recorded Sound">
            <a:hlinkClick r:id="" action="ppaction://media"/>
            <a:extLst>
              <a:ext uri="{FF2B5EF4-FFF2-40B4-BE49-F238E27FC236}">
                <a16:creationId xmlns:a16="http://schemas.microsoft.com/office/drawing/2014/main" id="{4D5D6212-4241-8E44-8ED9-EC68DA1F46F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90465" y="520972"/>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id="{FD670EAC-DEAA-8B46-81F4-6B48A5F427E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551220" y="360374"/>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EECA6281-5062-2C49-99E0-D7DA95F754D7}"/>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30259" y="5206574"/>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E5256806-C5C6-C84F-BEC3-6BF0124BDF0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586120" y="5169975"/>
            <a:ext cx="812800" cy="812800"/>
          </a:xfrm>
          <a:prstGeom prst="rect">
            <a:avLst/>
          </a:prstGeom>
        </p:spPr>
      </p:pic>
    </p:spTree>
    <p:extLst>
      <p:ext uri="{BB962C8B-B14F-4D97-AF65-F5344CB8AC3E}">
        <p14:creationId xmlns:p14="http://schemas.microsoft.com/office/powerpoint/2010/main" val="23337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15"/>
                                        </p:tgtEl>
                                        <p:attrNameLst>
                                          <p:attrName>style.color</p:attrName>
                                        </p:attrNameLst>
                                      </p:cBhvr>
                                      <p:to>
                                        <a:srgbClr val="FF00FF"/>
                                      </p:to>
                                    </p:animClr>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68"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5015" fill="hold"/>
                                        <p:tgtEl>
                                          <p:spTgt spid="5"/>
                                        </p:tgtEl>
                                      </p:cBhvr>
                                    </p:cmd>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7314" fill="hold"/>
                                        <p:tgtEl>
                                          <p:spTgt spid="7"/>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0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4"/>
                </p:tgtEl>
              </p:cMediaNode>
            </p:audio>
            <p:audio>
              <p:cMediaNode vol="80000">
                <p:cTn id="64" fill="hold" display="0">
                  <p:stCondLst>
                    <p:cond delay="indefinite"/>
                  </p:stCondLst>
                  <p:endCondLst>
                    <p:cond evt="onStopAudio" delay="0">
                      <p:tgtEl>
                        <p:sldTgt/>
                      </p:tgtEl>
                    </p:cond>
                  </p:endCondLst>
                </p:cTn>
                <p:tgtEl>
                  <p:spTgt spid="5"/>
                </p:tgtEl>
              </p:cMediaNode>
            </p:audio>
            <p:audio>
              <p:cMediaNode vol="80000">
                <p:cTn id="65" fill="hold" display="0">
                  <p:stCondLst>
                    <p:cond delay="indefinite"/>
                  </p:stCondLst>
                  <p:endCondLst>
                    <p:cond evt="onStopAudio" delay="0">
                      <p:tgtEl>
                        <p:sldTgt/>
                      </p:tgtEl>
                    </p:cond>
                  </p:endCondLst>
                </p:cTn>
                <p:tgtEl>
                  <p:spTgt spid="7"/>
                </p:tgtEl>
              </p:cMediaNode>
            </p:audio>
            <p:audio>
              <p:cMediaNode vol="80000">
                <p:cTn id="66" fill="hold" display="0">
                  <p:stCondLst>
                    <p:cond delay="indefinite"/>
                  </p:stCondLst>
                  <p:endCondLst>
                    <p:cond evt="onStopAudio" delay="0">
                      <p:tgtEl>
                        <p:sldTgt/>
                      </p:tgtEl>
                    </p:cond>
                  </p:endCondLst>
                </p:cTn>
                <p:tgtEl>
                  <p:spTgt spid="8"/>
                </p:tgtEl>
              </p:cMediaNode>
            </p:audio>
          </p:childTnLst>
        </p:cTn>
      </p:par>
    </p:tnLst>
    <p:bldLst>
      <p:bldP spid="9" grpId="0"/>
      <p:bldP spid="10" grpId="0"/>
      <p:bldP spid="11" grpId="0"/>
      <p:bldP spid="12" grpId="0"/>
      <p:bldP spid="13" grpId="0"/>
      <p:bldP spid="14" grpId="0"/>
      <p:bldP spid="15" grpId="0"/>
      <p:bldP spid="16" grpId="0" animBg="1"/>
      <p:bldP spid="1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past perfect form suggests that an action had an effect on another point in the past.</a:t>
            </a:r>
          </a:p>
        </p:txBody>
      </p:sp>
      <p:sp>
        <p:nvSpPr>
          <p:cNvPr id="5" name="TextBox 4"/>
          <p:cNvSpPr txBox="1"/>
          <p:nvPr/>
        </p:nvSpPr>
        <p:spPr>
          <a:xfrm>
            <a:off x="1805187" y="2419007"/>
            <a:ext cx="8534400" cy="3416320"/>
          </a:xfrm>
          <a:prstGeom prst="rect">
            <a:avLst/>
          </a:prstGeom>
          <a:noFill/>
        </p:spPr>
        <p:txBody>
          <a:bodyPr wrap="square" rtlCol="0">
            <a:spAutoFit/>
          </a:bodyPr>
          <a:lstStyle/>
          <a:p>
            <a:pPr algn="ctr">
              <a:lnSpc>
                <a:spcPct val="150000"/>
              </a:lnSpc>
            </a:pPr>
            <a:r>
              <a:rPr lang="en-GB" sz="2400" i="1" dirty="0">
                <a:latin typeface="+mj-lt"/>
              </a:rPr>
              <a:t>The highwayman </a:t>
            </a:r>
            <a:r>
              <a:rPr lang="en-GB" sz="2400" i="1" dirty="0">
                <a:solidFill>
                  <a:srgbClr val="FF0000"/>
                </a:solidFill>
                <a:latin typeface="+mj-lt"/>
              </a:rPr>
              <a:t>had</a:t>
            </a:r>
            <a:r>
              <a:rPr lang="en-GB" sz="2400" i="1" dirty="0">
                <a:solidFill>
                  <a:srgbClr val="0000FF"/>
                </a:solidFill>
                <a:latin typeface="+mj-lt"/>
              </a:rPr>
              <a:t> ridden </a:t>
            </a:r>
            <a:r>
              <a:rPr lang="en-GB" sz="2400" i="1" dirty="0">
                <a:latin typeface="+mj-lt"/>
              </a:rPr>
              <a:t>across the moor.</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tapped </a:t>
            </a:r>
            <a:r>
              <a:rPr lang="en-GB" sz="2400" i="1" dirty="0">
                <a:latin typeface="+mj-lt"/>
              </a:rPr>
              <a:t>his whip on the shutters.</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whistled </a:t>
            </a:r>
            <a:r>
              <a:rPr lang="en-GB" sz="2400" i="1" dirty="0">
                <a:latin typeface="+mj-lt"/>
              </a:rPr>
              <a:t>a tune at the window.</a:t>
            </a:r>
          </a:p>
          <a:p>
            <a:pPr algn="ctr">
              <a:lnSpc>
                <a:spcPct val="150000"/>
              </a:lnSpc>
            </a:pPr>
            <a:r>
              <a:rPr lang="en-GB" sz="2400" i="1" dirty="0">
                <a:latin typeface="+mj-lt"/>
              </a:rPr>
              <a:t>Bess </a:t>
            </a:r>
            <a:r>
              <a:rPr lang="en-GB" sz="2400" i="1" dirty="0">
                <a:solidFill>
                  <a:srgbClr val="FF0000"/>
                </a:solidFill>
                <a:latin typeface="+mj-lt"/>
              </a:rPr>
              <a:t>had</a:t>
            </a:r>
            <a:r>
              <a:rPr lang="en-GB" sz="2400" i="1" dirty="0">
                <a:solidFill>
                  <a:srgbClr val="0000FF"/>
                </a:solidFill>
                <a:latin typeface="+mj-lt"/>
              </a:rPr>
              <a:t> waited </a:t>
            </a:r>
            <a:r>
              <a:rPr lang="en-GB" sz="2400" i="1" dirty="0">
                <a:latin typeface="+mj-lt"/>
              </a:rPr>
              <a:t>for him.</a:t>
            </a:r>
          </a:p>
          <a:p>
            <a:pPr algn="ctr">
              <a:lnSpc>
                <a:spcPct val="150000"/>
              </a:lnSpc>
            </a:pPr>
            <a:r>
              <a:rPr lang="en-GB" sz="2400" i="1" dirty="0">
                <a:latin typeface="+mj-lt"/>
              </a:rPr>
              <a:t>She </a:t>
            </a:r>
            <a:r>
              <a:rPr lang="en-GB" sz="2400" i="1" dirty="0">
                <a:solidFill>
                  <a:srgbClr val="FF0000"/>
                </a:solidFill>
                <a:latin typeface="+mj-lt"/>
              </a:rPr>
              <a:t>had</a:t>
            </a:r>
            <a:r>
              <a:rPr lang="en-GB" sz="2400" i="1" dirty="0">
                <a:solidFill>
                  <a:srgbClr val="0000FF"/>
                </a:solidFill>
                <a:latin typeface="+mj-lt"/>
              </a:rPr>
              <a:t> plaited </a:t>
            </a:r>
            <a:r>
              <a:rPr lang="en-GB" sz="2400" i="1" dirty="0">
                <a:latin typeface="+mj-lt"/>
              </a:rPr>
              <a:t>her hair into a love-knot.</a:t>
            </a:r>
          </a:p>
          <a:p>
            <a:pPr algn="ctr">
              <a:lnSpc>
                <a:spcPct val="150000"/>
              </a:lnSpc>
            </a:pPr>
            <a:r>
              <a:rPr lang="en-GB" sz="2400" i="1" dirty="0">
                <a:latin typeface="+mj-lt"/>
              </a:rPr>
              <a:t>They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met</a:t>
            </a:r>
            <a:r>
              <a:rPr lang="en-GB" sz="2400" i="1" dirty="0">
                <a:latin typeface="+mj-lt"/>
              </a:rPr>
              <a:t> in secret.</a:t>
            </a:r>
          </a:p>
        </p:txBody>
      </p:sp>
      <p:sp>
        <p:nvSpPr>
          <p:cNvPr id="8" name="Rectangle: Rounded Corners 7"/>
          <p:cNvSpPr/>
          <p:nvPr/>
        </p:nvSpPr>
        <p:spPr>
          <a:xfrm>
            <a:off x="8716297" y="4327281"/>
            <a:ext cx="3082857" cy="2090873"/>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dirty="0">
                <a:solidFill>
                  <a:srgbClr val="0000FF"/>
                </a:solidFill>
              </a:rPr>
              <a:t>verbs</a:t>
            </a:r>
            <a:r>
              <a:rPr lang="en-GB" dirty="0">
                <a:solidFill>
                  <a:schemeClr val="tx1"/>
                </a:solidFill>
              </a:rPr>
              <a:t> were completed (</a:t>
            </a:r>
            <a:r>
              <a:rPr lang="en-GB" b="1" dirty="0">
                <a:solidFill>
                  <a:schemeClr val="tx1"/>
                </a:solidFill>
              </a:rPr>
              <a:t>perfected</a:t>
            </a:r>
            <a:r>
              <a:rPr lang="en-GB" dirty="0">
                <a:solidFill>
                  <a:schemeClr val="tx1"/>
                </a:solidFill>
              </a:rPr>
              <a:t>) </a:t>
            </a:r>
            <a:r>
              <a:rPr lang="en-GB" i="1" dirty="0">
                <a:solidFill>
                  <a:schemeClr val="tx1"/>
                </a:solidFill>
              </a:rPr>
              <a:t>in the past</a:t>
            </a:r>
            <a:r>
              <a:rPr lang="en-GB" dirty="0">
                <a:solidFill>
                  <a:schemeClr val="tx1"/>
                </a:solidFill>
              </a:rPr>
              <a:t>.</a:t>
            </a:r>
          </a:p>
          <a:p>
            <a:pPr algn="ctr"/>
            <a:r>
              <a:rPr lang="en-GB" dirty="0">
                <a:solidFill>
                  <a:schemeClr val="tx1"/>
                </a:solidFill>
              </a:rPr>
              <a:t>The result has an effect</a:t>
            </a:r>
            <a:r>
              <a:rPr lang="en-GB" i="1" dirty="0">
                <a:solidFill>
                  <a:schemeClr val="tx1"/>
                </a:solidFill>
              </a:rPr>
              <a:t> on a </a:t>
            </a:r>
            <a:r>
              <a:rPr lang="en-GB" b="1" i="1" dirty="0">
                <a:solidFill>
                  <a:schemeClr val="tx1"/>
                </a:solidFill>
              </a:rPr>
              <a:t>past</a:t>
            </a:r>
            <a:r>
              <a:rPr lang="en-GB" i="1" dirty="0">
                <a:solidFill>
                  <a:schemeClr val="tx1"/>
                </a:solidFill>
              </a:rPr>
              <a:t> point </a:t>
            </a:r>
            <a:r>
              <a:rPr lang="en-GB" dirty="0">
                <a:solidFill>
                  <a:schemeClr val="tx1"/>
                </a:solidFill>
              </a:rPr>
              <a:t>(the moment of the poem).</a:t>
            </a:r>
          </a:p>
          <a:p>
            <a:pPr algn="ctr"/>
            <a:r>
              <a:rPr lang="en-GB" b="1" dirty="0">
                <a:solidFill>
                  <a:schemeClr val="tx1"/>
                </a:solidFill>
              </a:rPr>
              <a:t>Past perfect form </a:t>
            </a:r>
            <a:r>
              <a:rPr lang="en-GB" dirty="0">
                <a:solidFill>
                  <a:schemeClr val="tx1"/>
                </a:solidFill>
              </a:rPr>
              <a:t>gives clues to time and cause.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5" y="2581746"/>
            <a:ext cx="2270808" cy="3559056"/>
          </a:xfrm>
          <a:prstGeom prst="rect">
            <a:avLst/>
          </a:prstGeom>
        </p:spPr>
      </p:pic>
      <p:pic>
        <p:nvPicPr>
          <p:cNvPr id="3" name="Online Media 2" descr="Recorded Sound">
            <a:hlinkClick r:id="" action="ppaction://media"/>
            <a:extLst>
              <a:ext uri="{FF2B5EF4-FFF2-40B4-BE49-F238E27FC236}">
                <a16:creationId xmlns:a16="http://schemas.microsoft.com/office/drawing/2014/main" id="{D58F9358-7122-3548-8AF6-678F04D75D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39587" y="2215487"/>
            <a:ext cx="812800" cy="812800"/>
          </a:xfrm>
          <a:prstGeom prst="rect">
            <a:avLst/>
          </a:prstGeom>
        </p:spPr>
      </p:pic>
    </p:spTree>
    <p:extLst>
      <p:ext uri="{BB962C8B-B14F-4D97-AF65-F5344CB8AC3E}">
        <p14:creationId xmlns:p14="http://schemas.microsoft.com/office/powerpoint/2010/main" val="41061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5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bldLst>
      <p:bldP spid="5"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3" name="Rectangle 2"/>
          <p:cNvSpPr/>
          <p:nvPr/>
        </p:nvSpPr>
        <p:spPr>
          <a:xfrm>
            <a:off x="1168548" y="2581745"/>
            <a:ext cx="9807677" cy="1569660"/>
          </a:xfrm>
          <a:prstGeom prst="rect">
            <a:avLst/>
          </a:prstGeom>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had tied her up to attention.</a:t>
            </a:r>
          </a:p>
          <a:p>
            <a:pPr>
              <a:lnSpc>
                <a:spcPct val="200000"/>
              </a:lnSpc>
            </a:pPr>
            <a:r>
              <a:rPr lang="en-GB" sz="2400" i="1" dirty="0">
                <a:latin typeface="+mj-lt"/>
              </a:rPr>
              <a:t>The landlord's black-eyed daughter had watched for her love in the moonlight.</a:t>
            </a:r>
          </a:p>
        </p:txBody>
      </p:sp>
      <p:sp>
        <p:nvSpPr>
          <p:cNvPr id="8" name="Rounded Rectangular Callout 15"/>
          <p:cNvSpPr/>
          <p:nvPr/>
        </p:nvSpPr>
        <p:spPr>
          <a:xfrm>
            <a:off x="1754541" y="4674148"/>
            <a:ext cx="3395553" cy="1162671"/>
          </a:xfrm>
          <a:prstGeom prst="wedgeRoundRectCallout">
            <a:avLst>
              <a:gd name="adj1" fmla="val -57285"/>
              <a:gd name="adj2" fmla="val 19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Can you spot the </a:t>
            </a:r>
            <a:r>
              <a:rPr lang="en-GB" sz="2000" b="1" dirty="0">
                <a:solidFill>
                  <a:schemeClr val="tx1"/>
                </a:solidFill>
              </a:rPr>
              <a:t>past perfect</a:t>
            </a:r>
            <a:r>
              <a:rPr lang="en-GB" sz="2000" dirty="0">
                <a:solidFill>
                  <a:schemeClr val="tx1"/>
                </a:solidFill>
              </a:rPr>
              <a:t> form of the verbs?</a:t>
            </a:r>
          </a:p>
        </p:txBody>
      </p:sp>
      <p:sp>
        <p:nvSpPr>
          <p:cNvPr id="9" name="Rectangle 8"/>
          <p:cNvSpPr/>
          <p:nvPr/>
        </p:nvSpPr>
        <p:spPr>
          <a:xfrm>
            <a:off x="1168547" y="2581745"/>
            <a:ext cx="9807677" cy="1569660"/>
          </a:xfrm>
          <a:prstGeom prst="rect">
            <a:avLst/>
          </a:prstGeom>
          <a:solidFill>
            <a:schemeClr val="bg1"/>
          </a:solidFill>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tied</a:t>
            </a:r>
            <a:r>
              <a:rPr lang="en-GB" sz="2400" i="1" dirty="0">
                <a:latin typeface="+mj-lt"/>
                <a:ea typeface="Calibri" panose="020F0502020204030204" pitchFamily="34" charset="0"/>
                <a:cs typeface="Calibri" panose="020F0502020204030204" pitchFamily="34" charset="0"/>
              </a:rPr>
              <a:t> her up to attention.</a:t>
            </a:r>
          </a:p>
          <a:p>
            <a:pPr>
              <a:lnSpc>
                <a:spcPct val="200000"/>
              </a:lnSpc>
            </a:pPr>
            <a:r>
              <a:rPr lang="en-GB" sz="2400" i="1" dirty="0">
                <a:latin typeface="+mj-lt"/>
              </a:rPr>
              <a:t>The landlord's black-eyed daughter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watched</a:t>
            </a:r>
            <a:r>
              <a:rPr lang="en-GB" sz="2400" i="1" dirty="0">
                <a:latin typeface="+mj-lt"/>
              </a:rPr>
              <a:t> for her love in the moonlight.</a:t>
            </a:r>
          </a:p>
        </p:txBody>
      </p:sp>
      <p:sp>
        <p:nvSpPr>
          <p:cNvPr id="10" name="Rounded Rectangular Callout 15"/>
          <p:cNvSpPr/>
          <p:nvPr/>
        </p:nvSpPr>
        <p:spPr>
          <a:xfrm>
            <a:off x="7716562" y="4825650"/>
            <a:ext cx="3682698" cy="1162671"/>
          </a:xfrm>
          <a:prstGeom prst="wedgeRoundRectCallout">
            <a:avLst>
              <a:gd name="adj1" fmla="val -55239"/>
              <a:gd name="adj2" fmla="val 6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would the timing change if it was in </a:t>
            </a:r>
            <a:r>
              <a:rPr lang="en-GB" sz="2000" b="1" dirty="0">
                <a:solidFill>
                  <a:schemeClr val="tx1"/>
                </a:solidFill>
              </a:rPr>
              <a:t>simple past </a:t>
            </a:r>
            <a:r>
              <a:rPr lang="en-GB" sz="2000" dirty="0">
                <a:solidFill>
                  <a:schemeClr val="tx1"/>
                </a:solidFill>
              </a:rPr>
              <a:t>or </a:t>
            </a:r>
            <a:r>
              <a:rPr lang="en-GB" sz="2000" b="1" dirty="0">
                <a:solidFill>
                  <a:schemeClr val="tx1"/>
                </a:solidFill>
              </a:rPr>
              <a:t>present perfect </a:t>
            </a:r>
            <a:r>
              <a:rPr lang="en-GB" sz="2000" dirty="0">
                <a:solidFill>
                  <a:schemeClr val="tx1"/>
                </a:solidFill>
              </a:rPr>
              <a:t>form?</a:t>
            </a:r>
          </a:p>
        </p:txBody>
      </p:sp>
      <p:sp>
        <p:nvSpPr>
          <p:cNvPr id="4" name="Explosion: 14 Points 3"/>
          <p:cNvSpPr/>
          <p:nvPr/>
        </p:nvSpPr>
        <p:spPr>
          <a:xfrm>
            <a:off x="693002" y="4144889"/>
            <a:ext cx="4218038" cy="1361522"/>
          </a:xfrm>
          <a:prstGeom prst="irregularSeal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tied her up to attention.</a:t>
            </a:r>
            <a:endParaRPr lang="en-GB" sz="2000" i="1" dirty="0">
              <a:latin typeface="+mj-lt"/>
            </a:endParaRPr>
          </a:p>
        </p:txBody>
      </p:sp>
      <p:sp>
        <p:nvSpPr>
          <p:cNvPr id="11" name="Explosion: 14 Points 10"/>
          <p:cNvSpPr/>
          <p:nvPr/>
        </p:nvSpPr>
        <p:spPr>
          <a:xfrm>
            <a:off x="3259470" y="4321045"/>
            <a:ext cx="4218038" cy="18257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have tied her up to attention.</a:t>
            </a:r>
            <a:endParaRPr lang="en-GB" sz="2000" i="1" dirty="0">
              <a:latin typeface="+mj-lt"/>
            </a:endParaRPr>
          </a:p>
        </p:txBody>
      </p:sp>
      <p:sp>
        <p:nvSpPr>
          <p:cNvPr id="12" name="Rounded Rectangular Callout 2">
            <a:extLst>
              <a:ext uri="{FF2B5EF4-FFF2-40B4-BE49-F238E27FC236}">
                <a16:creationId xmlns:a16="http://schemas.microsoft.com/office/drawing/2014/main" id="{0AFA3958-1DE3-40A1-B555-0F3FD027098C}"/>
              </a:ext>
            </a:extLst>
          </p:cNvPr>
          <p:cNvSpPr/>
          <p:nvPr/>
        </p:nvSpPr>
        <p:spPr>
          <a:xfrm>
            <a:off x="10623876" y="284070"/>
            <a:ext cx="1342724" cy="46627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00FF"/>
                </a:solidFill>
              </a:rPr>
              <a:t>Answers</a:t>
            </a:r>
          </a:p>
        </p:txBody>
      </p:sp>
      <p:pic>
        <p:nvPicPr>
          <p:cNvPr id="5" name="Online Media 4" descr="Recorded Sound">
            <a:hlinkClick r:id="" action="ppaction://media"/>
            <a:extLst>
              <a:ext uri="{FF2B5EF4-FFF2-40B4-BE49-F238E27FC236}">
                <a16:creationId xmlns:a16="http://schemas.microsoft.com/office/drawing/2014/main" id="{60CCD8A0-EF99-084F-8637-55AC30F1EE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343948"/>
            <a:ext cx="812800" cy="812800"/>
          </a:xfrm>
          <a:prstGeom prst="rect">
            <a:avLst/>
          </a:prstGeom>
        </p:spPr>
      </p:pic>
    </p:spTree>
    <p:extLst>
      <p:ext uri="{BB962C8B-B14F-4D97-AF65-F5344CB8AC3E}">
        <p14:creationId xmlns:p14="http://schemas.microsoft.com/office/powerpoint/2010/main" val="17180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5"/>
                </p:tgtEl>
              </p:cMediaNode>
            </p:audio>
          </p:childTnLst>
        </p:cTn>
      </p:par>
    </p:tnLst>
    <p:bldLst>
      <p:bldP spid="8" grpId="0" animBg="1"/>
      <p:bldP spid="8" grpId="1" animBg="1"/>
      <p:bldP spid="9" grpId="0" animBg="1"/>
      <p:bldP spid="10"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Present Perfect and Past Perfect Forms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9" name="Rectangle 8"/>
          <p:cNvSpPr/>
          <p:nvPr/>
        </p:nvSpPr>
        <p:spPr>
          <a:xfrm>
            <a:off x="1071534" y="2171364"/>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(simple past).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(past perfect).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have</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(present perfect).</a:t>
            </a:r>
          </a:p>
        </p:txBody>
      </p:sp>
      <p:sp>
        <p:nvSpPr>
          <p:cNvPr id="13" name="Rounded Rectangular Callout 15">
            <a:extLst>
              <a:ext uri="{FF2B5EF4-FFF2-40B4-BE49-F238E27FC236}">
                <a16:creationId xmlns:a16="http://schemas.microsoft.com/office/drawing/2014/main" id="{5B06E4C0-1E57-4CE7-AC32-CB80EFAC66F8}"/>
              </a:ext>
            </a:extLst>
          </p:cNvPr>
          <p:cNvSpPr/>
          <p:nvPr/>
        </p:nvSpPr>
        <p:spPr>
          <a:xfrm>
            <a:off x="8368409" y="2143262"/>
            <a:ext cx="2990756" cy="1384994"/>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a:t>
            </a:r>
            <a:r>
              <a:rPr lang="en-GB" sz="2000" dirty="0">
                <a:solidFill>
                  <a:srgbClr val="FF0000"/>
                </a:solidFill>
              </a:rPr>
              <a:t>auxiliary verb </a:t>
            </a:r>
            <a:r>
              <a:rPr lang="en-GB" sz="2000" dirty="0">
                <a:solidFill>
                  <a:schemeClr val="tx1"/>
                </a:solidFill>
              </a:rPr>
              <a:t>indicates whether the </a:t>
            </a:r>
            <a:r>
              <a:rPr lang="en-GB" sz="2000" dirty="0">
                <a:solidFill>
                  <a:srgbClr val="0000FF"/>
                </a:solidFill>
              </a:rPr>
              <a:t>verb</a:t>
            </a:r>
            <a:r>
              <a:rPr lang="en-GB" sz="2000" dirty="0">
                <a:solidFill>
                  <a:schemeClr val="tx1"/>
                </a:solidFill>
              </a:rPr>
              <a:t> form is past or present.</a:t>
            </a:r>
          </a:p>
        </p:txBody>
      </p:sp>
      <p:sp>
        <p:nvSpPr>
          <p:cNvPr id="15" name="Rectangle 14">
            <a:extLst>
              <a:ext uri="{FF2B5EF4-FFF2-40B4-BE49-F238E27FC236}">
                <a16:creationId xmlns:a16="http://schemas.microsoft.com/office/drawing/2014/main" id="{024B3E2A-0FB7-47AC-9899-A52B3DC74071}"/>
              </a:ext>
            </a:extLst>
          </p:cNvPr>
          <p:cNvSpPr/>
          <p:nvPr/>
        </p:nvSpPr>
        <p:spPr>
          <a:xfrm>
            <a:off x="1091380" y="3990332"/>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0000FF"/>
                </a:solidFill>
                <a:latin typeface="+mj-lt"/>
                <a:ea typeface="Calibri" panose="020F0502020204030204" pitchFamily="34" charset="0"/>
                <a:cs typeface="Calibri" panose="020F0502020204030204" pitchFamily="34" charset="0"/>
              </a:rPr>
              <a:t>ate</a:t>
            </a:r>
            <a:r>
              <a:rPr lang="en-GB" sz="2400" i="1" dirty="0">
                <a:latin typeface="+mj-lt"/>
                <a:ea typeface="Calibri" panose="020F0502020204030204" pitchFamily="34" charset="0"/>
                <a:cs typeface="Calibri" panose="020F0502020204030204" pitchFamily="34" charset="0"/>
              </a:rPr>
              <a:t> the pizza (simple past).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(past perfect).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has</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(present perfect).</a:t>
            </a:r>
          </a:p>
        </p:txBody>
      </p:sp>
      <p:sp>
        <p:nvSpPr>
          <p:cNvPr id="16" name="Rounded Rectangular Callout 15">
            <a:extLst>
              <a:ext uri="{FF2B5EF4-FFF2-40B4-BE49-F238E27FC236}">
                <a16:creationId xmlns:a16="http://schemas.microsoft.com/office/drawing/2014/main" id="{6E966B5C-53E1-458D-AFAB-CBEE91659A71}"/>
              </a:ext>
            </a:extLst>
          </p:cNvPr>
          <p:cNvSpPr/>
          <p:nvPr/>
        </p:nvSpPr>
        <p:spPr>
          <a:xfrm>
            <a:off x="7240941" y="3948679"/>
            <a:ext cx="4118224" cy="534301"/>
          </a:xfrm>
          <a:prstGeom prst="wedgeRoundRectCallout">
            <a:avLst>
              <a:gd name="adj1" fmla="val -70103"/>
              <a:gd name="adj2" fmla="val 1079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a:t>
            </a:r>
            <a:r>
              <a:rPr lang="en-GB" sz="2000" dirty="0">
                <a:solidFill>
                  <a:schemeClr val="tx1"/>
                </a:solidFill>
              </a:rPr>
              <a:t> </a:t>
            </a:r>
            <a:r>
              <a:rPr lang="en-GB" sz="2000" b="1" dirty="0">
                <a:solidFill>
                  <a:schemeClr val="tx1"/>
                </a:solidFill>
              </a:rPr>
              <a:t>past perfect: </a:t>
            </a:r>
            <a:r>
              <a:rPr lang="en-GB" sz="2000" dirty="0">
                <a:solidFill>
                  <a:schemeClr val="tx1"/>
                </a:solidFill>
              </a:rPr>
              <a:t>use </a:t>
            </a:r>
            <a:r>
              <a:rPr lang="en-GB" sz="2000" dirty="0">
                <a:solidFill>
                  <a:srgbClr val="FF0000"/>
                </a:solidFill>
              </a:rPr>
              <a:t>had</a:t>
            </a:r>
            <a:r>
              <a:rPr lang="en-GB" sz="2000" dirty="0">
                <a:solidFill>
                  <a:schemeClr val="tx1"/>
                </a:solidFill>
              </a:rPr>
              <a:t>.</a:t>
            </a:r>
          </a:p>
        </p:txBody>
      </p:sp>
      <p:sp>
        <p:nvSpPr>
          <p:cNvPr id="17" name="Rounded Rectangular Callout 15">
            <a:extLst>
              <a:ext uri="{FF2B5EF4-FFF2-40B4-BE49-F238E27FC236}">
                <a16:creationId xmlns:a16="http://schemas.microsoft.com/office/drawing/2014/main" id="{340DB399-66A1-406D-87BA-F12B0850F19B}"/>
              </a:ext>
            </a:extLst>
          </p:cNvPr>
          <p:cNvSpPr/>
          <p:nvPr/>
        </p:nvSpPr>
        <p:spPr>
          <a:xfrm>
            <a:off x="7240941" y="4931285"/>
            <a:ext cx="4118224" cy="975754"/>
          </a:xfrm>
          <a:prstGeom prst="wedgeRoundRectCallout">
            <a:avLst>
              <a:gd name="adj1" fmla="val -71535"/>
              <a:gd name="adj2" fmla="val 2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 present perfect:</a:t>
            </a:r>
          </a:p>
          <a:p>
            <a:r>
              <a:rPr lang="en-GB" sz="2000" dirty="0">
                <a:solidFill>
                  <a:srgbClr val="FF0000"/>
                </a:solidFill>
              </a:rPr>
              <a:t>have</a:t>
            </a:r>
            <a:r>
              <a:rPr lang="en-GB" sz="2000" dirty="0">
                <a:solidFill>
                  <a:schemeClr val="tx1"/>
                </a:solidFill>
              </a:rPr>
              <a:t> is used for I, you, we and they,</a:t>
            </a:r>
          </a:p>
          <a:p>
            <a:r>
              <a:rPr lang="en-GB" sz="2000" dirty="0">
                <a:solidFill>
                  <a:srgbClr val="FF0000"/>
                </a:solidFill>
              </a:rPr>
              <a:t>has</a:t>
            </a:r>
            <a:r>
              <a:rPr lang="en-GB" sz="2000" dirty="0">
                <a:solidFill>
                  <a:schemeClr val="tx1"/>
                </a:solidFill>
              </a:rPr>
              <a:t> is used for third person (he, she).</a:t>
            </a:r>
          </a:p>
        </p:txBody>
      </p:sp>
      <p:pic>
        <p:nvPicPr>
          <p:cNvPr id="3" name="Online Media 2" descr="Recorded Sound">
            <a:hlinkClick r:id="" action="ppaction://media"/>
            <a:extLst>
              <a:ext uri="{FF2B5EF4-FFF2-40B4-BE49-F238E27FC236}">
                <a16:creationId xmlns:a16="http://schemas.microsoft.com/office/drawing/2014/main" id="{9C1B9EF1-B682-9644-93D5-FF49EBF60A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5809300"/>
            <a:ext cx="812800" cy="812800"/>
          </a:xfrm>
          <a:prstGeom prst="rect">
            <a:avLst/>
          </a:prstGeom>
        </p:spPr>
      </p:pic>
    </p:spTree>
    <p:extLst>
      <p:ext uri="{BB962C8B-B14F-4D97-AF65-F5344CB8AC3E}">
        <p14:creationId xmlns:p14="http://schemas.microsoft.com/office/powerpoint/2010/main" val="7380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9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3"/>
                </p:tgtEl>
              </p:cMediaNode>
            </p:audio>
          </p:childTnLst>
        </p:cTn>
      </p:par>
    </p:tnLst>
    <p:bldLst>
      <p:bldP spid="9" grpId="0" uiExpand="1" build="p"/>
      <p:bldP spid="13" grpId="0" animBg="1"/>
      <p:bldP spid="15" grpId="0" uiExpand="1" build="p"/>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4854</TotalTime>
  <Words>590</Words>
  <Application>Microsoft Macintosh PowerPoint</Application>
  <PresentationFormat>Widescreen</PresentationFormat>
  <Paragraphs>81</Paragraphs>
  <Slides>6</Slides>
  <Notes>6</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Office Theme</vt:lpstr>
      <vt:lpstr>Perfect Verb Forms The Highwayman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Jonathan Gower</cp:lastModifiedBy>
  <cp:revision>415</cp:revision>
  <dcterms:created xsi:type="dcterms:W3CDTF">2013-08-23T07:43:20Z</dcterms:created>
  <dcterms:modified xsi:type="dcterms:W3CDTF">2020-03-28T14:00:26Z</dcterms:modified>
</cp:coreProperties>
</file>