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5" r:id="rId2"/>
    <p:sldId id="257" r:id="rId3"/>
    <p:sldId id="259" r:id="rId4"/>
    <p:sldId id="273" r:id="rId5"/>
    <p:sldId id="373" r:id="rId6"/>
    <p:sldId id="374" r:id="rId7"/>
    <p:sldId id="3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EC"/>
    <a:srgbClr val="0000FF"/>
    <a:srgbClr val="458DCF"/>
    <a:srgbClr val="FF00FF"/>
    <a:srgbClr val="006600"/>
    <a:srgbClr val="FF0000"/>
    <a:srgbClr val="FF6600"/>
    <a:srgbClr val="33CCFF"/>
    <a:srgbClr val="00CC00"/>
    <a:srgbClr val="2E7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91" autoAdjust="0"/>
  </p:normalViewPr>
  <p:slideViewPr>
    <p:cSldViewPr snapToGrid="0">
      <p:cViewPr varScale="1">
        <p:scale>
          <a:sx n="50" d="100"/>
          <a:sy n="50" d="100"/>
        </p:scale>
        <p:origin x="806" y="43"/>
      </p:cViewPr>
      <p:guideLst>
        <p:guide orient="horz" pos="227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NB. A clause can be used to modify a verb but we do not focus on these with primary-age children since clauses are of many types and are used for many purposes and this can be confusing.  An example of a clause acting as an adverbial is: </a:t>
            </a:r>
            <a:r>
              <a:rPr lang="en-GB" i="1" dirty="0"/>
              <a:t>He skipped </a:t>
            </a:r>
            <a:r>
              <a:rPr lang="en-GB" i="1" dirty="0">
                <a:solidFill>
                  <a:srgbClr val="FF0000"/>
                </a:solidFill>
              </a:rPr>
              <a:t>until his arms ached</a:t>
            </a:r>
            <a:r>
              <a:rPr lang="en-GB" i="1" dirty="0"/>
              <a:t>.</a:t>
            </a:r>
            <a:r>
              <a:rPr lang="en-GB" dirty="0"/>
              <a:t> (The subordinate clause ‘</a:t>
            </a:r>
            <a:r>
              <a:rPr lang="en-GB" dirty="0">
                <a:solidFill>
                  <a:srgbClr val="FF0000"/>
                </a:solidFill>
              </a:rPr>
              <a:t>until his arms ached’ </a:t>
            </a:r>
            <a:r>
              <a:rPr lang="en-GB" dirty="0"/>
              <a:t>modifies the verb ‘skipped’.)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B62A-7C82-4A70-A7B7-C16891627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1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NB. A clause can be used to modify a verb but we do not focus on these with primary-age children since clauses are of many types and are used for many purposes and this can be confusing.  An example of a clause acting as an adverbial is: </a:t>
            </a:r>
            <a:r>
              <a:rPr lang="en-GB" i="1" dirty="0"/>
              <a:t>He skipped </a:t>
            </a:r>
            <a:r>
              <a:rPr lang="en-GB" i="1" dirty="0">
                <a:solidFill>
                  <a:srgbClr val="FF0000"/>
                </a:solidFill>
              </a:rPr>
              <a:t>until his arms ached</a:t>
            </a:r>
            <a:r>
              <a:rPr lang="en-GB" i="1" dirty="0"/>
              <a:t>.</a:t>
            </a:r>
            <a:r>
              <a:rPr lang="en-GB" dirty="0"/>
              <a:t> (The subordinate clause ‘</a:t>
            </a:r>
            <a:r>
              <a:rPr lang="en-GB" dirty="0">
                <a:solidFill>
                  <a:srgbClr val="FF0000"/>
                </a:solidFill>
              </a:rPr>
              <a:t>until his arms ached’ </a:t>
            </a:r>
            <a:r>
              <a:rPr lang="en-GB" dirty="0"/>
              <a:t>modifies the verb ‘skipped’.)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B62A-7C82-4A70-A7B7-C16891627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37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B62A-7C82-4A70-A7B7-C16891627B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9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3B62A-7C82-4A70-A7B7-C16891627B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68" y="1724575"/>
            <a:ext cx="4350929" cy="337836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410F19-8084-4441-8CC2-1860CC449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380" y="133074"/>
            <a:ext cx="9144000" cy="111383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Adverbs and Adverbials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Narrative Poetry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1A3460-2490-4DF2-BE83-EB409A776532}"/>
              </a:ext>
            </a:extLst>
          </p:cNvPr>
          <p:cNvSpPr/>
          <p:nvPr/>
        </p:nvSpPr>
        <p:spPr>
          <a:xfrm>
            <a:off x="1528241" y="5193846"/>
            <a:ext cx="9168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>
                <a:highlight>
                  <a:srgbClr val="B6D2EC"/>
                </a:highlight>
                <a:latin typeface="+mj-lt"/>
              </a:rPr>
              <a:t>Just then, </a:t>
            </a:r>
            <a:r>
              <a:rPr lang="en-GB" sz="2800" i="1" dirty="0">
                <a:latin typeface="+mj-lt"/>
              </a:rPr>
              <a:t>the highwayman came riding, </a:t>
            </a:r>
            <a:r>
              <a:rPr lang="en-GB" sz="2800" i="1" dirty="0">
                <a:highlight>
                  <a:srgbClr val="B6D2EC"/>
                </a:highlight>
                <a:latin typeface="+mj-lt"/>
              </a:rPr>
              <a:t>up to the old inn-door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4E34B9C-4AE6-1448-8202-62E91CFBD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6293" y="30073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762" y="638931"/>
            <a:ext cx="1025158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ADVERBS</a:t>
            </a:r>
          </a:p>
          <a:p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adverb</a:t>
            </a:r>
            <a:r>
              <a:rPr lang="en-GB" sz="2800" dirty="0"/>
              <a:t> is a word used to modify (tell us more about) a verb OR an adjective OR (occasionally) a whole clause: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2360" y="2657870"/>
            <a:ext cx="517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He </a:t>
            </a:r>
            <a:r>
              <a:rPr lang="en-GB" sz="2800" i="1" dirty="0">
                <a:solidFill>
                  <a:srgbClr val="0000FF"/>
                </a:solidFill>
              </a:rPr>
              <a:t>soon</a:t>
            </a:r>
            <a:r>
              <a:rPr lang="en-GB" sz="2800" i="1" dirty="0"/>
              <a:t> began to ride </a:t>
            </a:r>
            <a:r>
              <a:rPr lang="en-GB" sz="2800" i="1" dirty="0">
                <a:solidFill>
                  <a:srgbClr val="0000FF"/>
                </a:solidFill>
              </a:rPr>
              <a:t>faster</a:t>
            </a:r>
            <a:r>
              <a:rPr lang="en-GB" sz="2800" i="1" dirty="0"/>
              <a:t>.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82360" y="3586663"/>
            <a:ext cx="5629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 </a:t>
            </a:r>
            <a:r>
              <a:rPr lang="en-GB" sz="2800" i="1" dirty="0">
                <a:solidFill>
                  <a:srgbClr val="0000FF"/>
                </a:solidFill>
              </a:rPr>
              <a:t>really</a:t>
            </a:r>
            <a:r>
              <a:rPr lang="en-GB" sz="2800" i="1" dirty="0"/>
              <a:t> purple moor was misty. 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82360" y="4624987"/>
            <a:ext cx="5417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0000FF"/>
                </a:solidFill>
              </a:rPr>
              <a:t>Sadly</a:t>
            </a:r>
            <a:r>
              <a:rPr lang="en-GB" sz="2800" i="1" dirty="0"/>
              <a:t>, </a:t>
            </a:r>
            <a:r>
              <a:rPr lang="en-GB" sz="2800" i="1" u="sng" dirty="0"/>
              <a:t>someone had been listening</a:t>
            </a:r>
            <a:r>
              <a:rPr lang="en-GB" sz="2800" i="1" dirty="0"/>
              <a:t>. </a:t>
            </a:r>
            <a:endParaRPr lang="en-GB" sz="2800" dirty="0"/>
          </a:p>
        </p:txBody>
      </p:sp>
      <p:sp>
        <p:nvSpPr>
          <p:cNvPr id="7" name="Oval Callout 6"/>
          <p:cNvSpPr/>
          <p:nvPr/>
        </p:nvSpPr>
        <p:spPr>
          <a:xfrm>
            <a:off x="6525917" y="1988588"/>
            <a:ext cx="4956169" cy="1252523"/>
          </a:xfrm>
          <a:prstGeom prst="wedgeEllipseCallout">
            <a:avLst>
              <a:gd name="adj1" fmla="val -62732"/>
              <a:gd name="adj2" fmla="val 2648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37408" y="2116939"/>
            <a:ext cx="425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soon</a:t>
            </a:r>
            <a:r>
              <a:rPr lang="en-GB" sz="2400" dirty="0"/>
              <a:t> modifies the verb ‘began’  </a:t>
            </a:r>
            <a:r>
              <a:rPr lang="en-GB" sz="2400" b="1" dirty="0">
                <a:solidFill>
                  <a:srgbClr val="0000FF"/>
                </a:solidFill>
              </a:rPr>
              <a:t>faster</a:t>
            </a:r>
            <a:r>
              <a:rPr lang="en-GB" sz="2400" dirty="0"/>
              <a:t> modifies the verb ‘ride’</a:t>
            </a:r>
            <a:endParaRPr lang="en-US" sz="2400" dirty="0"/>
          </a:p>
        </p:txBody>
      </p:sp>
      <p:sp>
        <p:nvSpPr>
          <p:cNvPr id="4" name="Oval Callout 3"/>
          <p:cNvSpPr/>
          <p:nvPr/>
        </p:nvSpPr>
        <p:spPr>
          <a:xfrm>
            <a:off x="6878669" y="3429000"/>
            <a:ext cx="4603417" cy="1156631"/>
          </a:xfrm>
          <a:prstGeom prst="wedgeEllipseCallout">
            <a:avLst>
              <a:gd name="adj1" fmla="val -61903"/>
              <a:gd name="adj2" fmla="val -97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72362" y="3528232"/>
            <a:ext cx="3051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really</a:t>
            </a:r>
            <a:r>
              <a:rPr lang="en-GB" sz="2400" dirty="0"/>
              <a:t> modifies the adjective ‘purple’</a:t>
            </a:r>
            <a:endParaRPr lang="en-US" sz="2400" dirty="0"/>
          </a:p>
        </p:txBody>
      </p:sp>
      <p:sp>
        <p:nvSpPr>
          <p:cNvPr id="11" name="Oval Callout 10"/>
          <p:cNvSpPr/>
          <p:nvPr/>
        </p:nvSpPr>
        <p:spPr>
          <a:xfrm flipV="1">
            <a:off x="6966856" y="4872752"/>
            <a:ext cx="4515230" cy="1305448"/>
          </a:xfrm>
          <a:prstGeom prst="wedgeEllipseCallout">
            <a:avLst>
              <a:gd name="adj1" fmla="val -64188"/>
              <a:gd name="adj2" fmla="val 4212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0711" y="5151218"/>
            <a:ext cx="280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sadly </a:t>
            </a:r>
            <a:r>
              <a:rPr lang="en-GB" sz="2400" dirty="0"/>
              <a:t>modifies the whole clause</a:t>
            </a:r>
            <a:endParaRPr lang="en-US" sz="2400" dirty="0"/>
          </a:p>
        </p:txBody>
      </p:sp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9B28BF-106C-724A-882C-1894915FA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69286" y="144256"/>
            <a:ext cx="812800" cy="812800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2D36B46-FDFB-644C-99E1-5BFB8BF2AB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152" y="56633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7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7" grpId="0" animBg="1"/>
      <p:bldP spid="3" grpId="0"/>
      <p:bldP spid="4" grpId="0" animBg="1"/>
      <p:bldP spid="5" grpId="0"/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4586" y="576490"/>
            <a:ext cx="976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ADVERBIAL</a:t>
            </a:r>
          </a:p>
          <a:p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is a word, phrase or clause which acts as an adverb and is used to modify a verb or (less commonly) an adjective.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5296" y="4079425"/>
            <a:ext cx="1026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These are phrases which start with a preposition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31" y="2310992"/>
            <a:ext cx="3439335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Adverbials can be…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996788" y="4516137"/>
            <a:ext cx="5273647" cy="1552421"/>
          </a:xfrm>
          <a:prstGeom prst="wedgeEllipseCallout">
            <a:avLst>
              <a:gd name="adj1" fmla="val -65646"/>
              <a:gd name="adj2" fmla="val -3371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9129" y="4843268"/>
            <a:ext cx="4779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The girl waited, </a:t>
            </a:r>
            <a:r>
              <a:rPr lang="en-GB" sz="2400" i="1" dirty="0">
                <a:solidFill>
                  <a:srgbClr val="0000FF"/>
                </a:solidFill>
              </a:rPr>
              <a:t>in the darkness</a:t>
            </a:r>
            <a:r>
              <a:rPr lang="en-GB" sz="2400" i="1" dirty="0"/>
              <a:t>, and then looked </a:t>
            </a:r>
            <a:r>
              <a:rPr lang="en-GB" sz="2400" i="1" dirty="0">
                <a:solidFill>
                  <a:srgbClr val="0000FF"/>
                </a:solidFill>
              </a:rPr>
              <a:t>out of the window</a:t>
            </a:r>
            <a:r>
              <a:rPr lang="en-GB" sz="2400" i="1" dirty="0"/>
              <a:t>.</a:t>
            </a:r>
            <a:r>
              <a:rPr lang="en-GB" sz="24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2384" y="3087203"/>
            <a:ext cx="1181721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without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9026" y="2357545"/>
            <a:ext cx="1181721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2788" y="2092927"/>
            <a:ext cx="1181721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inside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2559" y="3239603"/>
            <a:ext cx="1181721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outside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7582" y="2833857"/>
            <a:ext cx="1181721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under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17652" y="1934157"/>
            <a:ext cx="588380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99502" y="3638979"/>
            <a:ext cx="1176758" cy="46166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156" y="3510591"/>
            <a:ext cx="400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Prepositional phrases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068" y="4851319"/>
            <a:ext cx="4427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They can be used to modify </a:t>
            </a:r>
          </a:p>
          <a:p>
            <a:r>
              <a:rPr lang="en-GB" sz="2800" dirty="0"/>
              <a:t>a verb.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6743" y="5504041"/>
            <a:ext cx="3545160" cy="830997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in the darkness </a:t>
            </a:r>
            <a:r>
              <a:rPr lang="en-GB" sz="2400" dirty="0"/>
              <a:t>modifies the verb ‘waited’.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57978" y="5744645"/>
            <a:ext cx="3088512" cy="830997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</a:rPr>
              <a:t>What does </a:t>
            </a:r>
            <a:r>
              <a:rPr lang="en-GB" sz="2400" dirty="0">
                <a:solidFill>
                  <a:srgbClr val="0000FF"/>
                </a:solidFill>
              </a:rPr>
              <a:t>out of the window </a:t>
            </a:r>
            <a:r>
              <a:rPr lang="en-GB" sz="2400" dirty="0">
                <a:solidFill>
                  <a:srgbClr val="000000"/>
                </a:solidFill>
              </a:rPr>
              <a:t>modify? 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C658EFA-AC0D-8742-840A-2D6A56A0F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1630" y="2823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3" grpId="0" animBg="1"/>
      <p:bldP spid="7" grpId="0" animBg="1"/>
      <p:bldP spid="5" grpId="0"/>
      <p:bldP spid="6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8" grpId="0"/>
      <p:bldP spid="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4586" y="576490"/>
            <a:ext cx="9765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ADVERBIAL</a:t>
            </a:r>
          </a:p>
          <a:p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is a word, phrase or clause which acts as an adverb and is used to modify a verb or (less commonly) an adjective.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471" y="2913103"/>
            <a:ext cx="257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Noun phrases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606" y="2152222"/>
            <a:ext cx="3439335" cy="523220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Adverbials can be…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3692" y="3563514"/>
            <a:ext cx="6861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These are expanded noun phrases which are used to modify the verb.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7160870" y="2134578"/>
            <a:ext cx="4127201" cy="1499499"/>
          </a:xfrm>
          <a:prstGeom prst="wedgeEllipseCallout">
            <a:avLst>
              <a:gd name="adj1" fmla="val -103312"/>
              <a:gd name="adj2" fmla="val 3044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48738" y="2469763"/>
            <a:ext cx="338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King George’s men marched </a:t>
            </a:r>
            <a:r>
              <a:rPr lang="en-GB" sz="2400" i="1" dirty="0">
                <a:solidFill>
                  <a:srgbClr val="0000FF"/>
                </a:solidFill>
              </a:rPr>
              <a:t>that night</a:t>
            </a:r>
            <a:r>
              <a:rPr lang="en-GB" sz="2400" i="1" dirty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73253" y="3485289"/>
            <a:ext cx="2733830" cy="830997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that night </a:t>
            </a:r>
            <a:r>
              <a:rPr lang="en-GB" sz="2400" dirty="0"/>
              <a:t>modifies the verb ‘marched’.</a:t>
            </a:r>
            <a:endParaRPr lang="en-US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811332" y="4650893"/>
            <a:ext cx="5249668" cy="1664642"/>
          </a:xfrm>
          <a:prstGeom prst="wedgeEllipseCallout">
            <a:avLst>
              <a:gd name="adj1" fmla="val 39732"/>
              <a:gd name="adj2" fmla="val -712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56084" y="5115560"/>
            <a:ext cx="4101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rgbClr val="0000FF"/>
                </a:solidFill>
              </a:rPr>
              <a:t>Muskets ready</a:t>
            </a:r>
            <a:r>
              <a:rPr lang="en-GB" sz="2400" i="1" dirty="0"/>
              <a:t>, the soldiers waited </a:t>
            </a:r>
            <a:r>
              <a:rPr lang="en-GB" sz="2400" i="1" dirty="0">
                <a:solidFill>
                  <a:srgbClr val="0000FF"/>
                </a:solidFill>
              </a:rPr>
              <a:t>quietly</a:t>
            </a:r>
            <a:r>
              <a:rPr lang="en-GB" sz="2400" i="1" dirty="0"/>
              <a:t>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937536" y="5427105"/>
            <a:ext cx="5914940" cy="830997"/>
          </a:xfrm>
          <a:prstGeom prst="rect">
            <a:avLst/>
          </a:prstGeom>
          <a:ln w="28575" cmpd="sng">
            <a:solidFill>
              <a:srgbClr val="5B9BD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Muskets ready </a:t>
            </a:r>
            <a:r>
              <a:rPr lang="en-GB" sz="2400" dirty="0"/>
              <a:t>modifies the verb ‘waited’.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quietly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also modifies the verb ‘waited’.</a:t>
            </a:r>
            <a:endParaRPr lang="en-US" sz="24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5ABAB7A-342F-1943-885C-63FA5983D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8760" y="21095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6" grpId="0" animBg="1"/>
      <p:bldP spid="3" grpId="0"/>
      <p:bldP spid="4" grpId="0" animBg="1"/>
      <p:bldP spid="5" grpId="0"/>
      <p:bldP spid="7" grpId="0" animBg="1"/>
      <p:bldP spid="12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4586" y="576490"/>
            <a:ext cx="9765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ADVERBIALS – Tell us more about time, place or manner</a:t>
            </a:r>
          </a:p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– Which of these adverbials answers the questions When? Where? How?</a:t>
            </a:r>
          </a:p>
          <a:p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9FF727-3FA0-47CA-BDF2-C1F2923AC442}"/>
              </a:ext>
            </a:extLst>
          </p:cNvPr>
          <p:cNvSpPr/>
          <p:nvPr/>
        </p:nvSpPr>
        <p:spPr>
          <a:xfrm>
            <a:off x="2446421" y="2325651"/>
            <a:ext cx="7299158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  <a:ea typeface="Calibri" panose="020F0502020204030204" pitchFamily="34" charset="0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  <a:ea typeface="Calibri" panose="020F0502020204030204" pitchFamily="34" charset="0"/>
              </a:rPr>
              <a:t>through the gate.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  <a:ea typeface="Calibri" panose="020F0502020204030204" pitchFamily="34" charset="0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  <a:ea typeface="Calibri" panose="020F0502020204030204" pitchFamily="34" charset="0"/>
              </a:rPr>
              <a:t>hard.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  <a:ea typeface="Calibri" panose="020F0502020204030204" pitchFamily="34" charset="0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  <a:ea typeface="Calibri" panose="020F0502020204030204" pitchFamily="34" charset="0"/>
              </a:rPr>
              <a:t>at midnight.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</a:rPr>
              <a:t>that evening.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</a:rPr>
              <a:t>without looking back</a:t>
            </a:r>
            <a:r>
              <a:rPr lang="en-GB" sz="2400" i="1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highwayman rode </a:t>
            </a:r>
            <a:r>
              <a:rPr lang="en-GB" sz="2400" i="1" dirty="0">
                <a:highlight>
                  <a:srgbClr val="B6D2EC"/>
                </a:highlight>
                <a:latin typeface="+mj-lt"/>
              </a:rPr>
              <a:t>along the path</a:t>
            </a:r>
            <a:r>
              <a:rPr lang="en-GB" sz="2400" i="1" dirty="0">
                <a:latin typeface="+mj-lt"/>
              </a:rPr>
              <a:t>.</a:t>
            </a:r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7658E456-9569-4B42-86FC-9D10CF4EF38B}"/>
              </a:ext>
            </a:extLst>
          </p:cNvPr>
          <p:cNvSpPr/>
          <p:nvPr/>
        </p:nvSpPr>
        <p:spPr>
          <a:xfrm>
            <a:off x="10623876" y="284070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Answers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532F2-CF43-472E-BD78-1B0C249887FC}"/>
              </a:ext>
            </a:extLst>
          </p:cNvPr>
          <p:cNvSpPr/>
          <p:nvPr/>
        </p:nvSpPr>
        <p:spPr>
          <a:xfrm>
            <a:off x="1652514" y="3635819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When? 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608E71-F4C5-4BA8-BDD1-50057CB79443}"/>
              </a:ext>
            </a:extLst>
          </p:cNvPr>
          <p:cNvSpPr/>
          <p:nvPr/>
        </p:nvSpPr>
        <p:spPr>
          <a:xfrm>
            <a:off x="1652513" y="4164015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When? 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35D3C-20F8-41B9-9452-86966F70310D}"/>
              </a:ext>
            </a:extLst>
          </p:cNvPr>
          <p:cNvSpPr/>
          <p:nvPr/>
        </p:nvSpPr>
        <p:spPr>
          <a:xfrm>
            <a:off x="1617246" y="2538986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Where? 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8B9DFC-2DEC-4129-8195-1190C61DE6DF}"/>
              </a:ext>
            </a:extLst>
          </p:cNvPr>
          <p:cNvSpPr/>
          <p:nvPr/>
        </p:nvSpPr>
        <p:spPr>
          <a:xfrm>
            <a:off x="1652513" y="5253736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Where? </a:t>
            </a:r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966CFF-BA5C-4C71-99A3-BEA354CCFBCF}"/>
              </a:ext>
            </a:extLst>
          </p:cNvPr>
          <p:cNvSpPr/>
          <p:nvPr/>
        </p:nvSpPr>
        <p:spPr>
          <a:xfrm>
            <a:off x="1742055" y="3067879"/>
            <a:ext cx="7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How?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A68875-4D52-49B5-BC44-9EBB92038929}"/>
              </a:ext>
            </a:extLst>
          </p:cNvPr>
          <p:cNvSpPr/>
          <p:nvPr/>
        </p:nvSpPr>
        <p:spPr>
          <a:xfrm>
            <a:off x="1742055" y="4698601"/>
            <a:ext cx="718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How?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DB9606-48B3-4480-BF2D-B569E5D11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42" y="3128002"/>
            <a:ext cx="1454068" cy="1129041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A8D92CA-D6E0-D64A-84DE-43DDD5004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8838" y="12947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22" grpId="0" animBg="1"/>
      <p:bldP spid="4" grpId="0"/>
      <p:bldP spid="23" grpId="0"/>
      <p:bldP spid="10" grpId="0"/>
      <p:bldP spid="15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94586" y="576490"/>
            <a:ext cx="976531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ADVERBIALS – Tell us more about time, place or manner</a:t>
            </a:r>
          </a:p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— Try adding adverbials for time, place or manner to this sentence.</a:t>
            </a:r>
          </a:p>
          <a:p>
            <a:r>
              <a:rPr lang="en-GB" sz="2400" i="1" dirty="0">
                <a:solidFill>
                  <a:schemeClr val="accent1">
                    <a:lumMod val="50000"/>
                  </a:schemeClr>
                </a:solidFill>
              </a:rPr>
              <a:t>— Try putting them in different places. How does the impact change?</a:t>
            </a:r>
          </a:p>
          <a:p>
            <a:endParaRPr lang="en-GB" sz="2800" b="1" dirty="0"/>
          </a:p>
        </p:txBody>
      </p:sp>
      <p:sp>
        <p:nvSpPr>
          <p:cNvPr id="22" name="Rounded Rectangular Callout 2">
            <a:extLst>
              <a:ext uri="{FF2B5EF4-FFF2-40B4-BE49-F238E27FC236}">
                <a16:creationId xmlns:a16="http://schemas.microsoft.com/office/drawing/2014/main" id="{7658E456-9569-4B42-86FC-9D10CF4EF38B}"/>
              </a:ext>
            </a:extLst>
          </p:cNvPr>
          <p:cNvSpPr/>
          <p:nvPr/>
        </p:nvSpPr>
        <p:spPr>
          <a:xfrm>
            <a:off x="10623876" y="284070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12" name="Oval Callout 3">
            <a:extLst>
              <a:ext uri="{FF2B5EF4-FFF2-40B4-BE49-F238E27FC236}">
                <a16:creationId xmlns:a16="http://schemas.microsoft.com/office/drawing/2014/main" id="{A333B8BD-F19F-4204-B9E7-C1AA3DF338AD}"/>
              </a:ext>
            </a:extLst>
          </p:cNvPr>
          <p:cNvSpPr/>
          <p:nvPr/>
        </p:nvSpPr>
        <p:spPr>
          <a:xfrm>
            <a:off x="8304795" y="2268438"/>
            <a:ext cx="3661805" cy="1499499"/>
          </a:xfrm>
          <a:prstGeom prst="wedgeEllipseCallout">
            <a:avLst>
              <a:gd name="adj1" fmla="val 43179"/>
              <a:gd name="adj2" fmla="val 650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i="1" dirty="0">
                <a:solidFill>
                  <a:schemeClr val="tx1"/>
                </a:solidFill>
              </a:rPr>
              <a:t>When adverbials appear at the beginning we call them </a:t>
            </a:r>
            <a:r>
              <a:rPr lang="en-GB" b="1" i="1" dirty="0">
                <a:solidFill>
                  <a:schemeClr val="tx1"/>
                </a:solidFill>
              </a:rPr>
              <a:t>fronted adverbials</a:t>
            </a:r>
            <a:r>
              <a:rPr lang="en-GB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Oval Callout 3">
            <a:extLst>
              <a:ext uri="{FF2B5EF4-FFF2-40B4-BE49-F238E27FC236}">
                <a16:creationId xmlns:a16="http://schemas.microsoft.com/office/drawing/2014/main" id="{FDBA8733-C471-4F29-9324-C45ADE8DA7C9}"/>
              </a:ext>
            </a:extLst>
          </p:cNvPr>
          <p:cNvSpPr/>
          <p:nvPr/>
        </p:nvSpPr>
        <p:spPr>
          <a:xfrm>
            <a:off x="8304794" y="4040053"/>
            <a:ext cx="3661805" cy="1499499"/>
          </a:xfrm>
          <a:prstGeom prst="wedgeEllipseCallout">
            <a:avLst>
              <a:gd name="adj1" fmla="val 43179"/>
              <a:gd name="adj2" fmla="val 650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i="1" dirty="0">
                <a:solidFill>
                  <a:schemeClr val="tx1"/>
                </a:solidFill>
              </a:rPr>
              <a:t>Fronted adverbials </a:t>
            </a:r>
            <a:r>
              <a:rPr lang="en-GB" i="1" dirty="0">
                <a:solidFill>
                  <a:schemeClr val="tx1"/>
                </a:solidFill>
              </a:rPr>
              <a:t>are separated from the main clause by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8D6CAB-1FA8-43A4-AFEB-D9BFAA88D13B}"/>
              </a:ext>
            </a:extLst>
          </p:cNvPr>
          <p:cNvSpPr/>
          <p:nvPr/>
        </p:nvSpPr>
        <p:spPr>
          <a:xfrm>
            <a:off x="1194586" y="1973902"/>
            <a:ext cx="448430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The highwayman rode </a:t>
            </a: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at midnight.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B292CE-4040-4953-9E26-9EA8717A9734}"/>
              </a:ext>
            </a:extLst>
          </p:cNvPr>
          <p:cNvSpPr/>
          <p:nvPr/>
        </p:nvSpPr>
        <p:spPr>
          <a:xfrm>
            <a:off x="1194586" y="2644694"/>
            <a:ext cx="4521687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At midnight</a:t>
            </a:r>
            <a:r>
              <a:rPr lang="en-GB" sz="2400" b="1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,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 the highwayman rode.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1CF11D-F6FF-4FD3-8F2E-0BC87144E808}"/>
              </a:ext>
            </a:extLst>
          </p:cNvPr>
          <p:cNvSpPr/>
          <p:nvPr/>
        </p:nvSpPr>
        <p:spPr>
          <a:xfrm>
            <a:off x="1194585" y="3459438"/>
            <a:ext cx="3052887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Bess twisted her hands.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B03E30B8-0A40-4B17-8FF3-9EEA5E483E0E}"/>
              </a:ext>
            </a:extLst>
          </p:cNvPr>
          <p:cNvSpPr/>
          <p:nvPr/>
        </p:nvSpPr>
        <p:spPr>
          <a:xfrm rot="18582067">
            <a:off x="2893690" y="3069080"/>
            <a:ext cx="298713" cy="589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D60904-9B82-426C-A642-78CF5C5324E4}"/>
              </a:ext>
            </a:extLst>
          </p:cNvPr>
          <p:cNvSpPr/>
          <p:nvPr/>
        </p:nvSpPr>
        <p:spPr>
          <a:xfrm>
            <a:off x="1266991" y="5077886"/>
            <a:ext cx="2098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with frustration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AA1AD6-A2B0-4764-B041-82CFFE05E93C}"/>
              </a:ext>
            </a:extLst>
          </p:cNvPr>
          <p:cNvSpPr/>
          <p:nvPr/>
        </p:nvSpPr>
        <p:spPr>
          <a:xfrm>
            <a:off x="3365066" y="5077885"/>
            <a:ext cx="171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over the bed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D39379-872C-4C46-AA62-61ADE1000D3D}"/>
              </a:ext>
            </a:extLst>
          </p:cNvPr>
          <p:cNvSpPr/>
          <p:nvPr/>
        </p:nvSpPr>
        <p:spPr>
          <a:xfrm>
            <a:off x="5079125" y="5061004"/>
            <a:ext cx="157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before long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BD17DE-DCC9-453D-B840-86256CE4D7C2}"/>
              </a:ext>
            </a:extLst>
          </p:cNvPr>
          <p:cNvSpPr/>
          <p:nvPr/>
        </p:nvSpPr>
        <p:spPr>
          <a:xfrm>
            <a:off x="1266991" y="5539552"/>
            <a:ext cx="96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</a:rPr>
              <a:t>in fear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061D68-5529-47FE-BCF7-8659B28C278A}"/>
              </a:ext>
            </a:extLst>
          </p:cNvPr>
          <p:cNvSpPr/>
          <p:nvPr/>
        </p:nvSpPr>
        <p:spPr>
          <a:xfrm>
            <a:off x="2325789" y="5539552"/>
            <a:ext cx="1848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</a:rPr>
              <a:t>later that day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3D05B7-9B26-48A4-9B4A-5C9D1CA70C14}"/>
              </a:ext>
            </a:extLst>
          </p:cNvPr>
          <p:cNvSpPr/>
          <p:nvPr/>
        </p:nvSpPr>
        <p:spPr>
          <a:xfrm>
            <a:off x="4242806" y="5539551"/>
            <a:ext cx="229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</a:rPr>
              <a:t>against the knots</a:t>
            </a:r>
            <a:endParaRPr lang="en-GB" dirty="0">
              <a:highlight>
                <a:srgbClr val="B6D2EC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1392E3-9507-492A-9EE8-D9DDE7127486}"/>
              </a:ext>
            </a:extLst>
          </p:cNvPr>
          <p:cNvSpPr/>
          <p:nvPr/>
        </p:nvSpPr>
        <p:spPr>
          <a:xfrm>
            <a:off x="762024" y="4135386"/>
            <a:ext cx="7346178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With frustration</a:t>
            </a:r>
            <a:r>
              <a:rPr lang="en-GB" sz="2400" b="1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, 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Bess twisted her hands </a:t>
            </a: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against the knots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182606-A024-4597-B443-C8E110DD2284}"/>
              </a:ext>
            </a:extLst>
          </p:cNvPr>
          <p:cNvSpPr/>
          <p:nvPr/>
        </p:nvSpPr>
        <p:spPr>
          <a:xfrm>
            <a:off x="762024" y="4539713"/>
            <a:ext cx="5593391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Over the bed</a:t>
            </a:r>
            <a:r>
              <a:rPr lang="en-GB" sz="2400" b="1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, 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Bess twisted her hands </a:t>
            </a:r>
            <a:r>
              <a:rPr lang="en-GB" sz="2400" i="1" dirty="0">
                <a:solidFill>
                  <a:prstClr val="black"/>
                </a:solidFill>
                <a:highlight>
                  <a:srgbClr val="B6D2EC"/>
                </a:highlight>
                <a:latin typeface="Calibri Light"/>
                <a:ea typeface="Calibri" panose="020F0502020204030204" pitchFamily="34" charset="0"/>
              </a:rPr>
              <a:t>in fear</a:t>
            </a:r>
            <a:r>
              <a:rPr lang="en-GB" sz="2400" i="1" dirty="0">
                <a:solidFill>
                  <a:prstClr val="black"/>
                </a:solidFill>
                <a:latin typeface="Calibri Light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4AA22D5-BC34-3B40-AD07-09BEF0197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9900" y="9766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uiExpand="1" build="p"/>
      <p:bldP spid="22" grpId="0" animBg="1"/>
      <p:bldP spid="12" grpId="0" animBg="1"/>
      <p:bldP spid="13" grpId="0" animBg="1"/>
      <p:bldP spid="6" grpId="0"/>
      <p:bldP spid="16" grpId="0"/>
      <p:bldP spid="19" grpId="0"/>
      <p:bldP spid="8" grpId="0" animBg="1"/>
      <p:bldP spid="8" grpId="1" animBg="1"/>
      <p:bldP spid="9" grpId="0"/>
      <p:bldP spid="9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625</Words>
  <Application>Microsoft Office PowerPoint</Application>
  <PresentationFormat>Widescreen</PresentationFormat>
  <Paragraphs>79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Adverbs and Adverbials Narrative 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427</cp:revision>
  <dcterms:created xsi:type="dcterms:W3CDTF">2013-08-23T07:43:20Z</dcterms:created>
  <dcterms:modified xsi:type="dcterms:W3CDTF">2020-04-20T07:23:59Z</dcterms:modified>
</cp:coreProperties>
</file>