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5"/>
  </p:notesMasterIdLst>
  <p:handoutMasterIdLst>
    <p:handoutMasterId r:id="rId6"/>
  </p:handoutMasterIdLst>
  <p:sldIdLst>
    <p:sldId id="318" r:id="rId2"/>
    <p:sldId id="338" r:id="rId3"/>
    <p:sldId id="337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7600"/>
    <a:srgbClr val="253746"/>
    <a:srgbClr val="9AF67A"/>
    <a:srgbClr val="85F45E"/>
    <a:srgbClr val="E7B8F6"/>
    <a:srgbClr val="F4D2FE"/>
    <a:srgbClr val="F7B635"/>
    <a:srgbClr val="E2AAF4"/>
    <a:srgbClr val="F1C6FE"/>
    <a:srgbClr val="F9B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6" autoAdjust="0"/>
    <p:restoredTop sz="93321" autoAdjust="0"/>
  </p:normalViewPr>
  <p:slideViewPr>
    <p:cSldViewPr snapToGrid="0">
      <p:cViewPr varScale="1">
        <p:scale>
          <a:sx n="63" d="100"/>
          <a:sy n="63" d="100"/>
        </p:scale>
        <p:origin x="9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844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3DE30-A7BD-4FAF-BD70-A5A57B8B8A99}" type="datetimeFigureOut">
              <a:rPr lang="en-GB" smtClean="0"/>
              <a:t>23/04/2020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258B1-1DD7-475B-A54B-CBC3FF4B63C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478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23/04/2020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332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494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6395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hamilton-trust.org.uk/maths/year-5-maths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>
              <a:solidFill>
                <a:prstClr val="white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 dirty="0"/>
              <a:t>Year 5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9D1CB2-11BF-434A-9AE8-BEAF97E774D6}"/>
              </a:ext>
            </a:extLst>
          </p:cNvPr>
          <p:cNvSpPr/>
          <p:nvPr userDrawn="1"/>
        </p:nvSpPr>
        <p:spPr>
          <a:xfrm>
            <a:off x="810410" y="6390463"/>
            <a:ext cx="16813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solidFill>
                  <a:srgbClr val="EA7600"/>
                </a:solidFill>
              </a:rPr>
              <a:t>© </a:t>
            </a:r>
            <a:r>
              <a:rPr lang="en-GB" sz="1200" dirty="0">
                <a:solidFill>
                  <a:srgbClr val="EA7600"/>
                </a:solidFill>
                <a:hlinkClick r:id="rId2"/>
              </a:rPr>
              <a:t>hamilton-trust.org.uk</a:t>
            </a:r>
            <a:endParaRPr lang="en-GB" sz="1200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453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bg1">
                <a:lumMod val="95000"/>
              </a:schemeClr>
            </a:gs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Year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88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microsoft.com/office/2007/relationships/media" Target="../media/media2.m4a"/><Relationship Id="rId7" Type="http://schemas.openxmlformats.org/officeDocument/2006/relationships/slideLayout" Target="../slideLayouts/slideLayout1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microsoft.com/office/2007/relationships/media" Target="../media/media5.m4a"/><Relationship Id="rId11" Type="http://schemas.openxmlformats.org/officeDocument/2006/relationships/image" Target="../media/image4.png"/><Relationship Id="rId5" Type="http://schemas.microsoft.com/office/2007/relationships/media" Target="../media/media4.m4a"/><Relationship Id="rId10" Type="http://schemas.openxmlformats.org/officeDocument/2006/relationships/image" Target="../media/image3.png"/><Relationship Id="rId4" Type="http://schemas.microsoft.com/office/2007/relationships/media" Target="../media/media3.m4a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7.m4a"/><Relationship Id="rId7" Type="http://schemas.openxmlformats.org/officeDocument/2006/relationships/notesSlide" Target="../notesSlides/notesSlide2.xml"/><Relationship Id="rId2" Type="http://schemas.microsoft.com/office/2007/relationships/media" Target="../media/media6.m4a"/><Relationship Id="rId1" Type="http://schemas.openxmlformats.org/officeDocument/2006/relationships/audio" Target="NULL" TargetMode="External"/><Relationship Id="rId6" Type="http://schemas.openxmlformats.org/officeDocument/2006/relationships/slideLayout" Target="../slideLayouts/slideLayout1.xml"/><Relationship Id="rId5" Type="http://schemas.microsoft.com/office/2007/relationships/media" Target="../media/media9.m4a"/><Relationship Id="rId4" Type="http://schemas.microsoft.com/office/2007/relationships/media" Target="../media/media8.m4a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5.m4a"/><Relationship Id="rId13" Type="http://schemas.openxmlformats.org/officeDocument/2006/relationships/image" Target="../media/image4.png"/><Relationship Id="rId3" Type="http://schemas.microsoft.com/office/2007/relationships/media" Target="../media/media11.m4a"/><Relationship Id="rId7" Type="http://schemas.microsoft.com/office/2007/relationships/media" Target="../media/media15.m4a"/><Relationship Id="rId12" Type="http://schemas.openxmlformats.org/officeDocument/2006/relationships/image" Target="../media/image2.png"/><Relationship Id="rId2" Type="http://schemas.microsoft.com/office/2007/relationships/media" Target="../media/media10.m4a"/><Relationship Id="rId1" Type="http://schemas.openxmlformats.org/officeDocument/2006/relationships/audio" Target="NULL" TargetMode="External"/><Relationship Id="rId6" Type="http://schemas.microsoft.com/office/2007/relationships/media" Target="../media/media14.m4a"/><Relationship Id="rId11" Type="http://schemas.openxmlformats.org/officeDocument/2006/relationships/image" Target="../media/image3.png"/><Relationship Id="rId5" Type="http://schemas.microsoft.com/office/2007/relationships/media" Target="../media/media13.m4a"/><Relationship Id="rId10" Type="http://schemas.openxmlformats.org/officeDocument/2006/relationships/notesSlide" Target="../notesSlides/notesSlide3.xml"/><Relationship Id="rId4" Type="http://schemas.microsoft.com/office/2007/relationships/media" Target="../media/media12.m4a"/><Relationship Id="rId9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4F7DAA-E963-46FD-BF25-0EB77AE25E37}"/>
              </a:ext>
            </a:extLst>
          </p:cNvPr>
          <p:cNvSpPr/>
          <p:nvPr/>
        </p:nvSpPr>
        <p:spPr>
          <a:xfrm>
            <a:off x="3988346" y="817017"/>
            <a:ext cx="11673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12 × 34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52A49F5-DED2-4F36-8B92-F125C7C2815B}"/>
              </a:ext>
            </a:extLst>
          </p:cNvPr>
          <p:cNvGrpSpPr/>
          <p:nvPr/>
        </p:nvGrpSpPr>
        <p:grpSpPr>
          <a:xfrm>
            <a:off x="357088" y="629493"/>
            <a:ext cx="2776754" cy="1101632"/>
            <a:chOff x="798133" y="4348297"/>
            <a:chExt cx="3702338" cy="1247371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03A76D1C-681B-4649-8559-8E3CCBFCFA87}"/>
                </a:ext>
              </a:extLst>
            </p:cNvPr>
            <p:cNvSpPr/>
            <p:nvPr/>
          </p:nvSpPr>
          <p:spPr>
            <a:xfrm>
              <a:off x="798133" y="4756278"/>
              <a:ext cx="3702338" cy="839390"/>
            </a:xfrm>
            <a:prstGeom prst="wedgeRoundRectCallout">
              <a:avLst>
                <a:gd name="adj1" fmla="val 76616"/>
                <a:gd name="adj2" fmla="val -44321"/>
                <a:gd name="adj3" fmla="val 16667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Let’s discuss how we could calculate this...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00540B6-2306-42D5-8204-B119BB2620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3207" y="4348297"/>
              <a:ext cx="952189" cy="53792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74D06C36-7C44-416A-A53D-B1A612DB37B5}"/>
              </a:ext>
            </a:extLst>
          </p:cNvPr>
          <p:cNvSpPr/>
          <p:nvPr/>
        </p:nvSpPr>
        <p:spPr>
          <a:xfrm>
            <a:off x="2742658" y="2046307"/>
            <a:ext cx="3039623" cy="906311"/>
          </a:xfrm>
          <a:prstGeom prst="wedgeRoundRectCallout">
            <a:avLst>
              <a:gd name="adj1" fmla="val 75492"/>
              <a:gd name="adj2" fmla="val -61451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>
            <a:solidFill>
              <a:srgbClr val="FFC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lvl="0" algn="ctr" defTabSz="914400">
              <a:defRPr/>
            </a:pPr>
            <a:r>
              <a:rPr lang="en-GB" sz="1600" b="1" kern="0" dirty="0">
                <a:solidFill>
                  <a:srgbClr val="253746"/>
                </a:solidFill>
              </a:rPr>
              <a:t>We could find 10 lots of 34 and 2 lots of 34; then add the two products. </a:t>
            </a:r>
            <a:endParaRPr kumimoji="0" lang="en-GB" sz="1600" b="1" i="1" u="none" strike="noStrike" kern="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E19C8C0-812C-435B-A222-5E055050A4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139098"/>
              </p:ext>
            </p:extLst>
          </p:nvPr>
        </p:nvGraphicFramePr>
        <p:xfrm>
          <a:off x="6636785" y="867030"/>
          <a:ext cx="1595260" cy="1630120"/>
        </p:xfrm>
        <a:graphic>
          <a:graphicData uri="http://schemas.openxmlformats.org/drawingml/2006/table">
            <a:tbl>
              <a:tblPr firstRow="1" firstCol="1" lastRow="1" lastCol="1" bandRow="1" bandCol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797630">
                  <a:extLst>
                    <a:ext uri="{9D8B030D-6E8A-4147-A177-3AD203B41FA5}">
                      <a16:colId xmlns:a16="http://schemas.microsoft.com/office/drawing/2014/main" val="4067289408"/>
                    </a:ext>
                  </a:extLst>
                </a:gridCol>
                <a:gridCol w="797630">
                  <a:extLst>
                    <a:ext uri="{9D8B030D-6E8A-4147-A177-3AD203B41FA5}">
                      <a16:colId xmlns:a16="http://schemas.microsoft.com/office/drawing/2014/main" val="1781030280"/>
                    </a:ext>
                  </a:extLst>
                </a:gridCol>
              </a:tblGrid>
              <a:tr h="407530"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×  </a:t>
                      </a:r>
                      <a:endParaRPr lang="en-GB" sz="2400" b="1" dirty="0">
                        <a:solidFill>
                          <a:schemeClr val="accent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en-GB" sz="2400" b="1" dirty="0">
                        <a:solidFill>
                          <a:schemeClr val="accent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76355"/>
                  </a:ext>
                </a:extLst>
              </a:tr>
              <a:tr h="407530"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GB" sz="2400" b="1" dirty="0">
                        <a:solidFill>
                          <a:schemeClr val="accent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410072"/>
                  </a:ext>
                </a:extLst>
              </a:tr>
              <a:tr h="407530"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2400" b="1" dirty="0">
                        <a:solidFill>
                          <a:schemeClr val="accent1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655950"/>
                  </a:ext>
                </a:extLst>
              </a:tr>
              <a:tr h="40753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24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hangingPunct="0"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244580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2DAF6981-DDE0-43DA-8114-F82D1BDA5C3A}"/>
              </a:ext>
            </a:extLst>
          </p:cNvPr>
          <p:cNvSpPr/>
          <p:nvPr/>
        </p:nvSpPr>
        <p:spPr>
          <a:xfrm>
            <a:off x="3678817" y="4143687"/>
            <a:ext cx="11673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23 × 34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04C57F3-3E7F-45DC-A783-3A21667A1A9E}"/>
              </a:ext>
            </a:extLst>
          </p:cNvPr>
          <p:cNvGrpSpPr/>
          <p:nvPr/>
        </p:nvGrpSpPr>
        <p:grpSpPr>
          <a:xfrm>
            <a:off x="822952" y="3777927"/>
            <a:ext cx="2084512" cy="731520"/>
            <a:chOff x="1593525" y="967678"/>
            <a:chExt cx="2779347" cy="828295"/>
          </a:xfrm>
        </p:grpSpPr>
        <p:sp>
          <p:nvSpPr>
            <p:cNvPr id="14" name="Speech Bubble: Rectangle with Corners Rounded 13">
              <a:extLst>
                <a:ext uri="{FF2B5EF4-FFF2-40B4-BE49-F238E27FC236}">
                  <a16:creationId xmlns:a16="http://schemas.microsoft.com/office/drawing/2014/main" id="{A2BF2F9F-6B7C-4A4B-A601-EFD1071C05D7}"/>
                </a:ext>
              </a:extLst>
            </p:cNvPr>
            <p:cNvSpPr/>
            <p:nvPr/>
          </p:nvSpPr>
          <p:spPr>
            <a:xfrm>
              <a:off x="1703608" y="967678"/>
              <a:ext cx="2669264" cy="828295"/>
            </a:xfrm>
            <a:prstGeom prst="wedgeRoundRectCallout">
              <a:avLst>
                <a:gd name="adj1" fmla="val 84294"/>
                <a:gd name="adj2" fmla="val 32952"/>
                <a:gd name="adj3" fmla="val 16667"/>
              </a:avLst>
            </a:prstGeom>
            <a:solidFill>
              <a:srgbClr val="FFC000">
                <a:lumMod val="40000"/>
                <a:lumOff val="60000"/>
              </a:srgbClr>
            </a:soli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lvl="0" algn="ctr" defTabSz="914400">
                <a:defRPr/>
              </a:pPr>
              <a:r>
                <a:rPr lang="en-GB" sz="1600" b="1" kern="0" dirty="0">
                  <a:solidFill>
                    <a:srgbClr val="253746"/>
                  </a:solidFill>
                </a:rPr>
                <a:t>How could we calculate this? </a:t>
              </a:r>
              <a:endPara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79C5232-A7A1-4317-BC7C-C638A41780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duotone>
                <a:prstClr val="black"/>
                <a:srgbClr val="4472C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93525" y="1121892"/>
              <a:ext cx="307921" cy="519867"/>
            </a:xfrm>
            <a:prstGeom prst="rect">
              <a:avLst/>
            </a:prstGeom>
          </p:spPr>
        </p:pic>
      </p:grp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9F9DB9DB-6620-4DC8-AA19-32B1D1F5861C}"/>
              </a:ext>
            </a:extLst>
          </p:cNvPr>
          <p:cNvSpPr/>
          <p:nvPr/>
        </p:nvSpPr>
        <p:spPr>
          <a:xfrm>
            <a:off x="5338473" y="4286785"/>
            <a:ext cx="3339881" cy="1087736"/>
          </a:xfrm>
          <a:prstGeom prst="wedgeRoundRectCallout">
            <a:avLst>
              <a:gd name="adj1" fmla="val -64621"/>
              <a:gd name="adj2" fmla="val -31947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>
            <a:solidFill>
              <a:srgbClr val="FFC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lvl="0" algn="ctr" defTabSz="914400">
              <a:defRPr/>
            </a:pPr>
            <a:r>
              <a:rPr lang="en-GB" sz="1500" b="1" kern="0" dirty="0">
                <a:solidFill>
                  <a:srgbClr val="253746"/>
                </a:solidFill>
              </a:rPr>
              <a:t>We can find 20 lots of 34 and 3 lots of 34 and add the two products.</a:t>
            </a:r>
            <a:br>
              <a:rPr lang="en-GB" sz="1500" b="1" kern="0" dirty="0">
                <a:solidFill>
                  <a:srgbClr val="253746"/>
                </a:solidFill>
              </a:rPr>
            </a:br>
            <a:r>
              <a:rPr lang="en-GB" sz="1500" b="1" kern="0" dirty="0">
                <a:solidFill>
                  <a:srgbClr val="253746"/>
                </a:solidFill>
              </a:rPr>
              <a:t>This time it would also be helpful to partition the 34…</a:t>
            </a:r>
            <a:endParaRPr kumimoji="0" lang="en-GB" sz="1500" b="1" i="1" u="none" strike="noStrike" kern="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E96A899-487A-4659-8996-9335490A9081}"/>
              </a:ext>
            </a:extLst>
          </p:cNvPr>
          <p:cNvSpPr txBox="1"/>
          <p:nvPr/>
        </p:nvSpPr>
        <p:spPr>
          <a:xfrm>
            <a:off x="29993" y="143880"/>
            <a:ext cx="9595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Multiplying a pair of 2-digit numbers using grid multiplication.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6E53A8A-AC2B-4FCA-BB92-8E614B719495}"/>
              </a:ext>
            </a:extLst>
          </p:cNvPr>
          <p:cNvSpPr txBox="1"/>
          <p:nvPr/>
        </p:nvSpPr>
        <p:spPr>
          <a:xfrm>
            <a:off x="5822263" y="125521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>
                <a:solidFill>
                  <a:srgbClr val="C00000"/>
                </a:solidFill>
              </a:rPr>
              <a:t>340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D57C99B-90B4-44CC-93EA-51E0F67733A0}"/>
              </a:ext>
            </a:extLst>
          </p:cNvPr>
          <p:cNvSpPr txBox="1"/>
          <p:nvPr/>
        </p:nvSpPr>
        <p:spPr>
          <a:xfrm>
            <a:off x="5828053" y="1664339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>
                <a:solidFill>
                  <a:srgbClr val="C00000"/>
                </a:solidFill>
              </a:rPr>
              <a:t>68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8A170E8-8BCC-45D9-B385-D8E3FFAC0D14}"/>
              </a:ext>
            </a:extLst>
          </p:cNvPr>
          <p:cNvSpPr txBox="1"/>
          <p:nvPr/>
        </p:nvSpPr>
        <p:spPr>
          <a:xfrm>
            <a:off x="5822263" y="2073468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dirty="0">
                <a:solidFill>
                  <a:srgbClr val="C00000"/>
                </a:solidFill>
              </a:rPr>
              <a:t>408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B1C2817-60FA-4602-BDAB-984474DFFD9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04" end="519.6054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408377" y="438249"/>
            <a:ext cx="609600" cy="609600"/>
          </a:xfrm>
          <a:prstGeom prst="rect">
            <a:avLst/>
          </a:prstGeom>
        </p:spPr>
      </p:pic>
      <p:pic>
        <p:nvPicPr>
          <p:cNvPr id="12" name="2">
            <a:hlinkClick r:id="" action="ppaction://media"/>
            <a:extLst>
              <a:ext uri="{FF2B5EF4-FFF2-40B4-BE49-F238E27FC236}">
                <a16:creationId xmlns:a16="http://schemas.microsoft.com/office/drawing/2014/main" id="{4E35F768-DFEF-4F1E-AD53-94641ABFA5C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1572" end="553.5782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625936" y="1387938"/>
            <a:ext cx="609600" cy="609600"/>
          </a:xfrm>
          <a:prstGeom prst="rect">
            <a:avLst/>
          </a:prstGeom>
        </p:spPr>
      </p:pic>
      <p:pic>
        <p:nvPicPr>
          <p:cNvPr id="17" name="3">
            <a:hlinkClick r:id="" action="ppaction://media"/>
            <a:extLst>
              <a:ext uri="{FF2B5EF4-FFF2-40B4-BE49-F238E27FC236}">
                <a16:creationId xmlns:a16="http://schemas.microsoft.com/office/drawing/2014/main" id="{0968AD95-C9E2-40E5-81EB-E33F6EFFBCE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705" end="610.8390000000001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645624" y="2126004"/>
            <a:ext cx="609600" cy="609600"/>
          </a:xfrm>
          <a:prstGeom prst="rect">
            <a:avLst/>
          </a:prstGeom>
        </p:spPr>
      </p:pic>
      <p:pic>
        <p:nvPicPr>
          <p:cNvPr id="18" name="4">
            <a:hlinkClick r:id="" action="ppaction://media"/>
            <a:extLst>
              <a:ext uri="{FF2B5EF4-FFF2-40B4-BE49-F238E27FC236}">
                <a16:creationId xmlns:a16="http://schemas.microsoft.com/office/drawing/2014/main" id="{7C4BA1C0-3B71-49A6-B783-245A4191772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9104" end="370.9047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793304" y="2894550"/>
            <a:ext cx="609600" cy="609600"/>
          </a:xfrm>
          <a:prstGeom prst="rect">
            <a:avLst/>
          </a:prstGeom>
        </p:spPr>
      </p:pic>
      <p:pic>
        <p:nvPicPr>
          <p:cNvPr id="19" name="5">
            <a:hlinkClick r:id="" action="ppaction://media"/>
            <a:extLst>
              <a:ext uri="{FF2B5EF4-FFF2-40B4-BE49-F238E27FC236}">
                <a16:creationId xmlns:a16="http://schemas.microsoft.com/office/drawing/2014/main" id="{DB4FE26B-40B7-46C3-8567-56349523BC2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st="929" end="516.4716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930736" y="36456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49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03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735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972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629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538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9" grpId="0" animBg="1"/>
      <p:bldP spid="11" grpId="0"/>
      <p:bldP spid="16" grpId="0" animBg="1"/>
      <p:bldP spid="25" grpId="0"/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5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EF9B8489-BFBB-43B6-A607-DC7AFCDCA9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599727"/>
              </p:ext>
            </p:extLst>
          </p:nvPr>
        </p:nvGraphicFramePr>
        <p:xfrm>
          <a:off x="906632" y="2093768"/>
          <a:ext cx="3278855" cy="1583692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651358">
                  <a:extLst>
                    <a:ext uri="{9D8B030D-6E8A-4147-A177-3AD203B41FA5}">
                      <a16:colId xmlns:a16="http://schemas.microsoft.com/office/drawing/2014/main" val="4140072574"/>
                    </a:ext>
                  </a:extLst>
                </a:gridCol>
                <a:gridCol w="875538">
                  <a:extLst>
                    <a:ext uri="{9D8B030D-6E8A-4147-A177-3AD203B41FA5}">
                      <a16:colId xmlns:a16="http://schemas.microsoft.com/office/drawing/2014/main" val="936501312"/>
                    </a:ext>
                  </a:extLst>
                </a:gridCol>
                <a:gridCol w="875538">
                  <a:extLst>
                    <a:ext uri="{9D8B030D-6E8A-4147-A177-3AD203B41FA5}">
                      <a16:colId xmlns:a16="http://schemas.microsoft.com/office/drawing/2014/main" val="3102017952"/>
                    </a:ext>
                  </a:extLst>
                </a:gridCol>
                <a:gridCol w="876421">
                  <a:extLst>
                    <a:ext uri="{9D8B030D-6E8A-4147-A177-3AD203B41FA5}">
                      <a16:colId xmlns:a16="http://schemas.microsoft.com/office/drawing/2014/main" val="3456142969"/>
                    </a:ext>
                  </a:extLst>
                </a:gridCol>
              </a:tblGrid>
              <a:tr h="3012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x</a:t>
                      </a:r>
                      <a:endParaRPr lang="en-GB" sz="2400" b="1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30</a:t>
                      </a:r>
                      <a:endParaRPr lang="en-GB" sz="2400" b="1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4</a:t>
                      </a:r>
                      <a:endParaRPr lang="en-GB" sz="2400" b="1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GB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524410"/>
                  </a:ext>
                </a:extLst>
              </a:tr>
              <a:tr h="30128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20</a:t>
                      </a:r>
                      <a:endParaRPr lang="en-GB" sz="2400" b="1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400" b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400" b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400" b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5234663"/>
                  </a:ext>
                </a:extLst>
              </a:tr>
              <a:tr h="30128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</a:t>
                      </a:r>
                      <a:endParaRPr lang="en-GB" sz="2400" b="1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400" b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400" b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400" b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214582"/>
                  </a:ext>
                </a:extLst>
              </a:tr>
              <a:tr h="3012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GB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16641"/>
                  </a:ext>
                </a:extLst>
              </a:tr>
            </a:tbl>
          </a:graphicData>
        </a:graphic>
      </p:graphicFrame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F272FBF3-23AE-431B-8F19-275E492EDF5B}"/>
              </a:ext>
            </a:extLst>
          </p:cNvPr>
          <p:cNvSpPr/>
          <p:nvPr/>
        </p:nvSpPr>
        <p:spPr>
          <a:xfrm>
            <a:off x="5201790" y="1618103"/>
            <a:ext cx="3035578" cy="1001605"/>
          </a:xfrm>
          <a:prstGeom prst="wedgeRoundRectCallout">
            <a:avLst>
              <a:gd name="adj1" fmla="val -79122"/>
              <a:gd name="adj2" fmla="val 50665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>
            <a:solidFill>
              <a:srgbClr val="FFC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lvl="0" algn="ctr" defTabSz="914400"/>
            <a:r>
              <a:rPr lang="en-GB" sz="1500" b="1" kern="0" dirty="0">
                <a:solidFill>
                  <a:srgbClr val="253746"/>
                </a:solidFill>
              </a:rPr>
              <a:t>On the first row we are finding 20 lots of 34 by finding 20 lots of 30 and 20 lots of 4 and adding the two together. </a:t>
            </a:r>
            <a:endParaRPr kumimoji="0" lang="en-GB" sz="1500" b="1" i="1" u="none" strike="noStrike" kern="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D854CC6-9234-4C2E-87B9-ED1F542BD0BD}"/>
              </a:ext>
            </a:extLst>
          </p:cNvPr>
          <p:cNvGrpSpPr/>
          <p:nvPr/>
        </p:nvGrpSpPr>
        <p:grpSpPr>
          <a:xfrm>
            <a:off x="4905408" y="3132636"/>
            <a:ext cx="3106882" cy="592727"/>
            <a:chOff x="1703606" y="816405"/>
            <a:chExt cx="4142506" cy="671140"/>
          </a:xfrm>
        </p:grpSpPr>
        <p:sp>
          <p:nvSpPr>
            <p:cNvPr id="21" name="Speech Bubble: Rectangle with Corners Rounded 20">
              <a:extLst>
                <a:ext uri="{FF2B5EF4-FFF2-40B4-BE49-F238E27FC236}">
                  <a16:creationId xmlns:a16="http://schemas.microsoft.com/office/drawing/2014/main" id="{E7E82A62-6D4A-4F7E-AFFC-45C29F6FD90B}"/>
                </a:ext>
              </a:extLst>
            </p:cNvPr>
            <p:cNvSpPr/>
            <p:nvPr/>
          </p:nvSpPr>
          <p:spPr>
            <a:xfrm>
              <a:off x="1703606" y="816405"/>
              <a:ext cx="4047433" cy="671140"/>
            </a:xfrm>
            <a:prstGeom prst="wedgeRoundRectCallout">
              <a:avLst>
                <a:gd name="adj1" fmla="val -70299"/>
                <a:gd name="adj2" fmla="val -44540"/>
                <a:gd name="adj3" fmla="val 16667"/>
              </a:avLst>
            </a:prstGeom>
            <a:solidFill>
              <a:srgbClr val="FFC000">
                <a:lumMod val="40000"/>
                <a:lumOff val="60000"/>
              </a:srgbClr>
            </a:soli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lvl="0" algn="ctr" defTabSz="914400">
                <a:defRPr/>
              </a:pPr>
              <a:r>
                <a:rPr lang="en-GB" sz="1600" b="1" kern="0" dirty="0">
                  <a:solidFill>
                    <a:srgbClr val="253746"/>
                  </a:solidFill>
                </a:rPr>
                <a:t>What are we calculating on</a:t>
              </a:r>
              <a:br>
                <a:rPr lang="en-GB" sz="1600" b="1" kern="0" dirty="0">
                  <a:solidFill>
                    <a:srgbClr val="253746"/>
                  </a:solidFill>
                </a:rPr>
              </a:br>
              <a:r>
                <a:rPr lang="en-GB" sz="1600" b="1" kern="0" dirty="0">
                  <a:solidFill>
                    <a:srgbClr val="253746"/>
                  </a:solidFill>
                </a:rPr>
                <a:t>the second row? </a:t>
              </a:r>
              <a:endPara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0A15ACF-0D94-4E83-BA16-9AE436EA95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duotone>
                <a:prstClr val="black"/>
                <a:srgbClr val="4472C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38191" y="888962"/>
              <a:ext cx="307921" cy="519867"/>
            </a:xfrm>
            <a:prstGeom prst="rect">
              <a:avLst/>
            </a:prstGeom>
          </p:spPr>
        </p:pic>
      </p:grp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8D41D944-9FA6-41C6-8F91-F26CF2BD1017}"/>
              </a:ext>
            </a:extLst>
          </p:cNvPr>
          <p:cNvSpPr/>
          <p:nvPr/>
        </p:nvSpPr>
        <p:spPr>
          <a:xfrm>
            <a:off x="1867658" y="4095242"/>
            <a:ext cx="3723775" cy="757601"/>
          </a:xfrm>
          <a:prstGeom prst="wedgeRoundRectCallout">
            <a:avLst>
              <a:gd name="adj1" fmla="val -1873"/>
              <a:gd name="adj2" fmla="val -81214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>
            <a:solidFill>
              <a:srgbClr val="FFC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lvl="0" algn="ctr" defTabSz="914400"/>
            <a:r>
              <a:rPr lang="en-GB" sz="1600" b="1" kern="0" dirty="0">
                <a:solidFill>
                  <a:srgbClr val="253746"/>
                </a:solidFill>
              </a:rPr>
              <a:t>Then we add the answers to 20 lots of 34 and 3 lots of 34 to find 23 lots of 34. </a:t>
            </a:r>
            <a:endParaRPr kumimoji="0" lang="en-GB" sz="1600" b="1" i="1" u="none" strike="noStrike" kern="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E96A899-487A-4659-8996-9335490A9081}"/>
              </a:ext>
            </a:extLst>
          </p:cNvPr>
          <p:cNvSpPr txBox="1"/>
          <p:nvPr/>
        </p:nvSpPr>
        <p:spPr>
          <a:xfrm>
            <a:off x="29993" y="143880"/>
            <a:ext cx="9595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Multiplying a pair of 2-digit numbers using grid multiplication.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38ED9B-3EBA-43EC-A90F-39A4E63F1511}"/>
              </a:ext>
            </a:extLst>
          </p:cNvPr>
          <p:cNvSpPr txBox="1"/>
          <p:nvPr/>
        </p:nvSpPr>
        <p:spPr>
          <a:xfrm>
            <a:off x="1747087" y="2447905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>
                <a:solidFill>
                  <a:srgbClr val="C00000"/>
                </a:solidFill>
              </a:rPr>
              <a:t>600        80      680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2DD7C3E-451D-4FD3-B7AF-DA932248CF34}"/>
              </a:ext>
            </a:extLst>
          </p:cNvPr>
          <p:cNvSpPr txBox="1"/>
          <p:nvPr/>
        </p:nvSpPr>
        <p:spPr>
          <a:xfrm>
            <a:off x="1747087" y="2868882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>
                <a:solidFill>
                  <a:srgbClr val="C00000"/>
                </a:solidFill>
              </a:rPr>
              <a:t>90        12      102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0E6475-0F04-4647-89AD-763C8097B0A6}"/>
              </a:ext>
            </a:extLst>
          </p:cNvPr>
          <p:cNvSpPr txBox="1"/>
          <p:nvPr/>
        </p:nvSpPr>
        <p:spPr>
          <a:xfrm>
            <a:off x="1720535" y="3251229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dirty="0">
                <a:solidFill>
                  <a:srgbClr val="C00000"/>
                </a:solidFill>
              </a:rPr>
              <a:t>782</a:t>
            </a:r>
          </a:p>
        </p:txBody>
      </p:sp>
      <p:pic>
        <p:nvPicPr>
          <p:cNvPr id="3" name="1">
            <a:hlinkClick r:id="" action="ppaction://media"/>
            <a:extLst>
              <a:ext uri="{FF2B5EF4-FFF2-40B4-BE49-F238E27FC236}">
                <a16:creationId xmlns:a16="http://schemas.microsoft.com/office/drawing/2014/main" id="{503D2BD8-22D8-4BA4-88B8-A407BFDC2A6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24" end="616.7346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600200" y="1838305"/>
            <a:ext cx="609600" cy="609600"/>
          </a:xfrm>
          <a:prstGeom prst="rect">
            <a:avLst/>
          </a:prstGeom>
        </p:spPr>
      </p:pic>
      <p:pic>
        <p:nvPicPr>
          <p:cNvPr id="4" name="34x20">
            <a:hlinkClick r:id="" action="ppaction://media"/>
            <a:extLst>
              <a:ext uri="{FF2B5EF4-FFF2-40B4-BE49-F238E27FC236}">
                <a16:creationId xmlns:a16="http://schemas.microsoft.com/office/drawing/2014/main" id="{D44564BF-3D01-426A-9682-B7B5749F5DA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683" end="4543.0612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752600" y="2778301"/>
            <a:ext cx="609600" cy="609600"/>
          </a:xfrm>
          <a:prstGeom prst="rect">
            <a:avLst/>
          </a:prstGeom>
        </p:spPr>
      </p:pic>
      <p:pic>
        <p:nvPicPr>
          <p:cNvPr id="6" name="34x3">
            <a:hlinkClick r:id="" action="ppaction://media"/>
            <a:extLst>
              <a:ext uri="{FF2B5EF4-FFF2-40B4-BE49-F238E27FC236}">
                <a16:creationId xmlns:a16="http://schemas.microsoft.com/office/drawing/2014/main" id="{E4FBC502-A3D1-456D-9DFE-E95E7617956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1012" end="1389.4081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600200" y="3655844"/>
            <a:ext cx="609600" cy="609600"/>
          </a:xfrm>
          <a:prstGeom prst="rect">
            <a:avLst/>
          </a:prstGeom>
        </p:spPr>
      </p:pic>
      <p:pic>
        <p:nvPicPr>
          <p:cNvPr id="7" name="782">
            <a:hlinkClick r:id="" action="ppaction://media"/>
            <a:extLst>
              <a:ext uri="{FF2B5EF4-FFF2-40B4-BE49-F238E27FC236}">
                <a16:creationId xmlns:a16="http://schemas.microsoft.com/office/drawing/2014/main" id="{A1A37B0F-96D7-46DC-BEAE-C68F8816BA3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1464" end="232.0385"/>
                  <p14:fade in="750" out="750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359076" y="31054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17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5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52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60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"/>
                            </p:stCondLst>
                            <p:childTnLst>
                              <p:par>
                                <p:cTn id="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823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8" grpId="0" animBg="1"/>
      <p:bldP spid="23" grpId="0" animBg="1"/>
      <p:bldP spid="5" grpId="0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7685CE-6E9B-479B-ABE1-3ADFA4886368}"/>
              </a:ext>
            </a:extLst>
          </p:cNvPr>
          <p:cNvSpPr/>
          <p:nvPr/>
        </p:nvSpPr>
        <p:spPr>
          <a:xfrm>
            <a:off x="3988346" y="817017"/>
            <a:ext cx="11673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</a:rPr>
              <a:t>57 × 24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CEE9FE4-4C27-4121-80D4-EE70363D11CA}"/>
              </a:ext>
            </a:extLst>
          </p:cNvPr>
          <p:cNvGrpSpPr/>
          <p:nvPr/>
        </p:nvGrpSpPr>
        <p:grpSpPr>
          <a:xfrm>
            <a:off x="948215" y="817017"/>
            <a:ext cx="2084512" cy="731520"/>
            <a:chOff x="1593525" y="967678"/>
            <a:chExt cx="2779347" cy="828295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C99FA818-7674-4D59-9C06-39AB5D3A02C5}"/>
                </a:ext>
              </a:extLst>
            </p:cNvPr>
            <p:cNvSpPr/>
            <p:nvPr/>
          </p:nvSpPr>
          <p:spPr>
            <a:xfrm>
              <a:off x="1703608" y="967678"/>
              <a:ext cx="2669264" cy="828295"/>
            </a:xfrm>
            <a:prstGeom prst="wedgeRoundRectCallout">
              <a:avLst>
                <a:gd name="adj1" fmla="val 81249"/>
                <a:gd name="adj2" fmla="val -23298"/>
                <a:gd name="adj3" fmla="val 16667"/>
              </a:avLst>
            </a:prstGeom>
            <a:solidFill>
              <a:srgbClr val="FFC000">
                <a:lumMod val="40000"/>
                <a:lumOff val="60000"/>
              </a:srgbClr>
            </a:soli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lvl="0" algn="ctr" defTabSz="914400">
                <a:defRPr/>
              </a:pPr>
              <a:r>
                <a:rPr lang="en-GB" sz="1600" b="1" kern="0" dirty="0">
                  <a:solidFill>
                    <a:srgbClr val="253746"/>
                  </a:solidFill>
                </a:rPr>
                <a:t>How could we calculate this? </a:t>
              </a:r>
              <a:endPara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BC51330-1446-41D8-B6D2-67FF3389A4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duotone>
                <a:prstClr val="black"/>
                <a:srgbClr val="4472C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93525" y="1121892"/>
              <a:ext cx="307921" cy="519867"/>
            </a:xfrm>
            <a:prstGeom prst="rect">
              <a:avLst/>
            </a:prstGeom>
          </p:spPr>
        </p:pic>
      </p:grp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2B35F10D-B08D-4CAF-8D64-C06425D25A42}"/>
              </a:ext>
            </a:extLst>
          </p:cNvPr>
          <p:cNvSpPr/>
          <p:nvPr/>
        </p:nvSpPr>
        <p:spPr>
          <a:xfrm>
            <a:off x="5511952" y="553035"/>
            <a:ext cx="2683833" cy="1152155"/>
          </a:xfrm>
          <a:prstGeom prst="wedgeRoundRectCallout">
            <a:avLst>
              <a:gd name="adj1" fmla="val -61358"/>
              <a:gd name="adj2" fmla="val -24518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>
            <a:solidFill>
              <a:srgbClr val="FFC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lvl="0" algn="ctr" defTabSz="914400">
              <a:defRPr/>
            </a:pPr>
            <a:r>
              <a:rPr lang="en-GB" sz="1500" b="1" kern="0" dirty="0">
                <a:solidFill>
                  <a:srgbClr val="253746"/>
                </a:solidFill>
              </a:rPr>
              <a:t>We usually put the larger number on the top row of the grid.</a:t>
            </a:r>
            <a:endParaRPr kumimoji="0" lang="en-GB" sz="1500" b="1" i="1" u="none" strike="noStrike" kern="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AB0716DF-2A4B-4D5C-A3E8-E3F5E41644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294355"/>
              </p:ext>
            </p:extLst>
          </p:nvPr>
        </p:nvGraphicFramePr>
        <p:xfrm>
          <a:off x="1699631" y="2861387"/>
          <a:ext cx="3456022" cy="1871916"/>
        </p:xfrm>
        <a:graphic>
          <a:graphicData uri="http://schemas.openxmlformats.org/drawingml/2006/table">
            <a:tbl>
              <a:tblPr firstRow="1" firstCol="1" lastRow="1" lastCol="1" bandRow="1" bandCol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863728">
                  <a:extLst>
                    <a:ext uri="{9D8B030D-6E8A-4147-A177-3AD203B41FA5}">
                      <a16:colId xmlns:a16="http://schemas.microsoft.com/office/drawing/2014/main" val="2648817228"/>
                    </a:ext>
                  </a:extLst>
                </a:gridCol>
                <a:gridCol w="863728">
                  <a:extLst>
                    <a:ext uri="{9D8B030D-6E8A-4147-A177-3AD203B41FA5}">
                      <a16:colId xmlns:a16="http://schemas.microsoft.com/office/drawing/2014/main" val="3884322499"/>
                    </a:ext>
                  </a:extLst>
                </a:gridCol>
                <a:gridCol w="863728">
                  <a:extLst>
                    <a:ext uri="{9D8B030D-6E8A-4147-A177-3AD203B41FA5}">
                      <a16:colId xmlns:a16="http://schemas.microsoft.com/office/drawing/2014/main" val="3776010864"/>
                    </a:ext>
                  </a:extLst>
                </a:gridCol>
                <a:gridCol w="864838">
                  <a:extLst>
                    <a:ext uri="{9D8B030D-6E8A-4147-A177-3AD203B41FA5}">
                      <a16:colId xmlns:a16="http://schemas.microsoft.com/office/drawing/2014/main" val="2962187315"/>
                    </a:ext>
                  </a:extLst>
                </a:gridCol>
              </a:tblGrid>
              <a:tr h="467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×</a:t>
                      </a:r>
                      <a:endParaRPr lang="en-GB" sz="2400" b="1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50</a:t>
                      </a:r>
                      <a:endParaRPr lang="en-GB" sz="2400" b="1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7</a:t>
                      </a:r>
                      <a:endParaRPr lang="en-GB" sz="2400" b="1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GB" sz="2400" b="1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114238"/>
                  </a:ext>
                </a:extLst>
              </a:tr>
              <a:tr h="46797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20</a:t>
                      </a:r>
                      <a:endParaRPr lang="en-GB" sz="2400" b="1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400" b="1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400" b="1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400" b="1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274532"/>
                  </a:ext>
                </a:extLst>
              </a:tr>
              <a:tr h="46797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</a:t>
                      </a:r>
                      <a:endParaRPr lang="en-GB" sz="2400" b="1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400" b="1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400" b="1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400" b="1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8801436"/>
                  </a:ext>
                </a:extLst>
              </a:tr>
              <a:tr h="467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Calibri" panose="020F0502020204030204" pitchFamily="34" charset="0"/>
                        </a:rPr>
                        <a:t> </a:t>
                      </a:r>
                      <a:endParaRPr lang="en-GB" sz="2400" b="1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400" b="1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400" b="1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400" b="1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7141304"/>
                  </a:ext>
                </a:extLst>
              </a:tr>
            </a:tbl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D47FA696-4306-45C5-B210-0F3BA6F11345}"/>
              </a:ext>
            </a:extLst>
          </p:cNvPr>
          <p:cNvGrpSpPr/>
          <p:nvPr/>
        </p:nvGrpSpPr>
        <p:grpSpPr>
          <a:xfrm>
            <a:off x="270697" y="1684733"/>
            <a:ext cx="2776754" cy="1101632"/>
            <a:chOff x="798133" y="4348297"/>
            <a:chExt cx="3702338" cy="1247371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D5C2B9EB-38AC-492E-B2BF-2D55E2816D68}"/>
                </a:ext>
              </a:extLst>
            </p:cNvPr>
            <p:cNvSpPr/>
            <p:nvPr/>
          </p:nvSpPr>
          <p:spPr>
            <a:xfrm>
              <a:off x="798133" y="4756278"/>
              <a:ext cx="3702338" cy="839390"/>
            </a:xfrm>
            <a:prstGeom prst="wedgeRoundRectCallout">
              <a:avLst>
                <a:gd name="adj1" fmla="val -7806"/>
                <a:gd name="adj2" fmla="val 85755"/>
                <a:gd name="adj3" fmla="val 16667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Copy this grid, then try to complete it.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4033643-EA05-40E4-9265-F4654C37F1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3207" y="4348297"/>
              <a:ext cx="952189" cy="53792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E8C7114-CCFB-4D14-A978-203CE6685ED2}"/>
              </a:ext>
            </a:extLst>
          </p:cNvPr>
          <p:cNvGrpSpPr/>
          <p:nvPr/>
        </p:nvGrpSpPr>
        <p:grpSpPr>
          <a:xfrm>
            <a:off x="6004423" y="2772759"/>
            <a:ext cx="2776755" cy="731520"/>
            <a:chOff x="1703608" y="967678"/>
            <a:chExt cx="3702336" cy="828295"/>
          </a:xfrm>
        </p:grpSpPr>
        <p:sp>
          <p:nvSpPr>
            <p:cNvPr id="21" name="Speech Bubble: Rectangle with Corners Rounded 20">
              <a:extLst>
                <a:ext uri="{FF2B5EF4-FFF2-40B4-BE49-F238E27FC236}">
                  <a16:creationId xmlns:a16="http://schemas.microsoft.com/office/drawing/2014/main" id="{0F8A79D0-A085-42A6-876A-A1303D2258DE}"/>
                </a:ext>
              </a:extLst>
            </p:cNvPr>
            <p:cNvSpPr/>
            <p:nvPr/>
          </p:nvSpPr>
          <p:spPr>
            <a:xfrm>
              <a:off x="1703608" y="967678"/>
              <a:ext cx="3702336" cy="828295"/>
            </a:xfrm>
            <a:prstGeom prst="wedgeRoundRectCallout">
              <a:avLst>
                <a:gd name="adj1" fmla="val -78895"/>
                <a:gd name="adj2" fmla="val 60793"/>
                <a:gd name="adj3" fmla="val 16667"/>
              </a:avLst>
            </a:prstGeom>
            <a:solidFill>
              <a:srgbClr val="FFC000">
                <a:lumMod val="40000"/>
                <a:lumOff val="60000"/>
              </a:srgbClr>
            </a:soli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lvl="0" algn="ctr" defTabSz="914400">
                <a:defRPr/>
              </a:pPr>
              <a:r>
                <a:rPr lang="en-GB" sz="1600" b="1" kern="0" dirty="0">
                  <a:solidFill>
                    <a:srgbClr val="253746"/>
                  </a:solidFill>
                </a:rPr>
                <a:t>What have you calculated</a:t>
              </a:r>
              <a:br>
                <a:rPr lang="en-GB" sz="1600" b="1" kern="0" dirty="0">
                  <a:solidFill>
                    <a:srgbClr val="253746"/>
                  </a:solidFill>
                </a:rPr>
              </a:br>
              <a:r>
                <a:rPr lang="en-GB" sz="1600" b="1" kern="0" dirty="0">
                  <a:solidFill>
                    <a:srgbClr val="253746"/>
                  </a:solidFill>
                </a:rPr>
                <a:t>on the first row? </a:t>
              </a:r>
              <a:endPara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772EB46-2E02-405C-9898-7C7EE488CF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duotone>
                <a:prstClr val="black"/>
                <a:srgbClr val="4472C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98023" y="1121892"/>
              <a:ext cx="307921" cy="519867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97976D2-A129-4BCD-9FAD-E38BD18CEA86}"/>
              </a:ext>
            </a:extLst>
          </p:cNvPr>
          <p:cNvGrpSpPr/>
          <p:nvPr/>
        </p:nvGrpSpPr>
        <p:grpSpPr>
          <a:xfrm>
            <a:off x="5971145" y="3452735"/>
            <a:ext cx="2776755" cy="595324"/>
            <a:chOff x="1703608" y="967678"/>
            <a:chExt cx="3702336" cy="674081"/>
          </a:xfrm>
        </p:grpSpPr>
        <p:sp>
          <p:nvSpPr>
            <p:cNvPr id="24" name="Speech Bubble: Rectangle with Corners Rounded 23">
              <a:extLst>
                <a:ext uri="{FF2B5EF4-FFF2-40B4-BE49-F238E27FC236}">
                  <a16:creationId xmlns:a16="http://schemas.microsoft.com/office/drawing/2014/main" id="{29510139-A12E-4071-A969-B9B3C788BB21}"/>
                </a:ext>
              </a:extLst>
            </p:cNvPr>
            <p:cNvSpPr/>
            <p:nvPr/>
          </p:nvSpPr>
          <p:spPr>
            <a:xfrm>
              <a:off x="1703608" y="967678"/>
              <a:ext cx="3702336" cy="674081"/>
            </a:xfrm>
            <a:prstGeom prst="wedgeRoundRectCallout">
              <a:avLst>
                <a:gd name="adj1" fmla="val -78895"/>
                <a:gd name="adj2" fmla="val 60793"/>
                <a:gd name="adj3" fmla="val 16667"/>
              </a:avLst>
            </a:prstGeom>
            <a:solidFill>
              <a:srgbClr val="FFC000">
                <a:lumMod val="40000"/>
                <a:lumOff val="60000"/>
              </a:srgbClr>
            </a:soli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lvl="0" algn="ctr" defTabSz="914400">
                <a:defRPr/>
              </a:pPr>
              <a:r>
                <a:rPr lang="en-GB" sz="1600" b="1" kern="0" dirty="0">
                  <a:solidFill>
                    <a:srgbClr val="253746"/>
                  </a:solidFill>
                </a:rPr>
                <a:t>And the second row? </a:t>
              </a:r>
              <a:endPara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F4B36FF-6A57-452D-999E-21E86BD3A4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duotone>
                <a:prstClr val="black"/>
                <a:srgbClr val="4472C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98023" y="1121892"/>
              <a:ext cx="307921" cy="519867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39FD7A5-0219-4726-8599-669621FFD1F9}"/>
              </a:ext>
            </a:extLst>
          </p:cNvPr>
          <p:cNvGrpSpPr/>
          <p:nvPr/>
        </p:nvGrpSpPr>
        <p:grpSpPr>
          <a:xfrm>
            <a:off x="5971143" y="4002562"/>
            <a:ext cx="2776757" cy="595324"/>
            <a:chOff x="5913516" y="4955396"/>
            <a:chExt cx="2776757" cy="595324"/>
          </a:xfrm>
        </p:grpSpPr>
        <p:sp>
          <p:nvSpPr>
            <p:cNvPr id="26" name="Speech Bubble: Rectangle with Corners Rounded 25">
              <a:extLst>
                <a:ext uri="{FF2B5EF4-FFF2-40B4-BE49-F238E27FC236}">
                  <a16:creationId xmlns:a16="http://schemas.microsoft.com/office/drawing/2014/main" id="{D016B304-6986-4CBD-9D93-7E3D810F27D7}"/>
                </a:ext>
              </a:extLst>
            </p:cNvPr>
            <p:cNvSpPr/>
            <p:nvPr/>
          </p:nvSpPr>
          <p:spPr>
            <a:xfrm>
              <a:off x="5913516" y="4955396"/>
              <a:ext cx="2776755" cy="595324"/>
            </a:xfrm>
            <a:prstGeom prst="wedgeRoundRectCallout">
              <a:avLst>
                <a:gd name="adj1" fmla="val -77248"/>
                <a:gd name="adj2" fmla="val 37753"/>
                <a:gd name="adj3" fmla="val 16667"/>
              </a:avLst>
            </a:prstGeom>
            <a:solidFill>
              <a:srgbClr val="FFC000">
                <a:lumMod val="40000"/>
                <a:lumOff val="60000"/>
              </a:srgbClr>
            </a:soli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lvl="0" algn="ctr" defTabSz="914400">
                <a:defRPr/>
              </a:pPr>
              <a:r>
                <a:rPr lang="en-GB" sz="1600" b="1" kern="0" dirty="0">
                  <a:solidFill>
                    <a:srgbClr val="253746"/>
                  </a:solidFill>
                </a:rPr>
                <a:t>What did you do next?</a:t>
              </a:r>
              <a:endPara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900BAF5-5A7D-40D7-BA51-63D02B102D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duotone>
                <a:prstClr val="black"/>
                <a:srgbClr val="4472C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59332" y="5030200"/>
              <a:ext cx="230941" cy="459128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2816288-12F1-4DEF-A642-D92DB8A2C4D7}"/>
              </a:ext>
            </a:extLst>
          </p:cNvPr>
          <p:cNvGrpSpPr/>
          <p:nvPr/>
        </p:nvGrpSpPr>
        <p:grpSpPr>
          <a:xfrm>
            <a:off x="5720941" y="4659278"/>
            <a:ext cx="2545816" cy="595324"/>
            <a:chOff x="6144457" y="4955396"/>
            <a:chExt cx="2545816" cy="595324"/>
          </a:xfrm>
        </p:grpSpPr>
        <p:sp>
          <p:nvSpPr>
            <p:cNvPr id="29" name="Speech Bubble: Rectangle with Corners Rounded 28">
              <a:extLst>
                <a:ext uri="{FF2B5EF4-FFF2-40B4-BE49-F238E27FC236}">
                  <a16:creationId xmlns:a16="http://schemas.microsoft.com/office/drawing/2014/main" id="{80CB092F-1ED1-4C22-9AED-78F00547314C}"/>
                </a:ext>
              </a:extLst>
            </p:cNvPr>
            <p:cNvSpPr/>
            <p:nvPr/>
          </p:nvSpPr>
          <p:spPr>
            <a:xfrm>
              <a:off x="6144457" y="4955396"/>
              <a:ext cx="2545814" cy="595324"/>
            </a:xfrm>
            <a:prstGeom prst="wedgeRoundRectCallout">
              <a:avLst>
                <a:gd name="adj1" fmla="val -69150"/>
                <a:gd name="adj2" fmla="val -36951"/>
                <a:gd name="adj3" fmla="val 16667"/>
              </a:avLst>
            </a:prstGeom>
            <a:solidFill>
              <a:srgbClr val="FFC000">
                <a:lumMod val="40000"/>
                <a:lumOff val="60000"/>
              </a:srgbClr>
            </a:solidFill>
            <a:ln w="6350" cap="flat" cmpd="sng" algn="ctr">
              <a:solidFill>
                <a:srgbClr val="FFC00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lvl="0" algn="ctr" defTabSz="914400">
                <a:defRPr/>
              </a:pPr>
              <a:r>
                <a:rPr lang="en-GB" sz="1600" b="1" kern="0" dirty="0">
                  <a:solidFill>
                    <a:srgbClr val="253746"/>
                  </a:solidFill>
                </a:rPr>
                <a:t>Does the answer seem about right?</a:t>
              </a:r>
              <a:endPara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9BB33504-DD93-4350-A900-B76C7A7A59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duotone>
                <a:prstClr val="black"/>
                <a:srgbClr val="4472C4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59332" y="5030200"/>
              <a:ext cx="230941" cy="459128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A94D1ED5-D3F7-4A17-A381-F86C5DE52959}"/>
              </a:ext>
            </a:extLst>
          </p:cNvPr>
          <p:cNvSpPr txBox="1"/>
          <p:nvPr/>
        </p:nvSpPr>
        <p:spPr>
          <a:xfrm>
            <a:off x="2635119" y="3326928"/>
            <a:ext cx="2510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>
                <a:solidFill>
                  <a:srgbClr val="C00000"/>
                </a:solidFill>
              </a:rPr>
              <a:t>1000      140   1140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B2F1DEF-591D-404E-97FF-E1049BE65B43}"/>
              </a:ext>
            </a:extLst>
          </p:cNvPr>
          <p:cNvSpPr txBox="1"/>
          <p:nvPr/>
        </p:nvSpPr>
        <p:spPr>
          <a:xfrm>
            <a:off x="2636520" y="3799282"/>
            <a:ext cx="2510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>
                <a:solidFill>
                  <a:srgbClr val="C00000"/>
                </a:solidFill>
              </a:rPr>
              <a:t>  200        28      228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631B4FE-8FE2-444C-BCB5-8FA82F17DDA4}"/>
              </a:ext>
            </a:extLst>
          </p:cNvPr>
          <p:cNvSpPr txBox="1"/>
          <p:nvPr/>
        </p:nvSpPr>
        <p:spPr>
          <a:xfrm>
            <a:off x="4351312" y="4271581"/>
            <a:ext cx="1000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</a:rPr>
              <a:t>1368</a:t>
            </a:r>
          </a:p>
        </p:txBody>
      </p:sp>
      <p:sp>
        <p:nvSpPr>
          <p:cNvPr id="33" name="Speech Bubble: Rectangle with Corners Rounded 32">
            <a:extLst>
              <a:ext uri="{FF2B5EF4-FFF2-40B4-BE49-F238E27FC236}">
                <a16:creationId xmlns:a16="http://schemas.microsoft.com/office/drawing/2014/main" id="{059743EE-F3C7-4920-BD1E-42BE143547FA}"/>
              </a:ext>
            </a:extLst>
          </p:cNvPr>
          <p:cNvSpPr/>
          <p:nvPr/>
        </p:nvSpPr>
        <p:spPr>
          <a:xfrm>
            <a:off x="1690250" y="5052006"/>
            <a:ext cx="3456022" cy="741318"/>
          </a:xfrm>
          <a:prstGeom prst="wedgeRoundRectCallout">
            <a:avLst>
              <a:gd name="adj1" fmla="val -60742"/>
              <a:gd name="adj2" fmla="val 31369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>
            <a:solidFill>
              <a:srgbClr val="FFC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lvl="0" algn="ctr" defTabSz="914400">
              <a:defRPr/>
            </a:pPr>
            <a:r>
              <a:rPr lang="en-GB" sz="1500" b="1" kern="0" dirty="0">
                <a:solidFill>
                  <a:srgbClr val="253746"/>
                </a:solidFill>
              </a:rPr>
              <a:t>We can round 57 to 60 and 24 to either 20 or 25 to find an estimate. </a:t>
            </a:r>
            <a:endParaRPr kumimoji="0" lang="en-GB" sz="1500" b="1" i="1" u="none" strike="noStrike" kern="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1C31610-3148-40BF-933F-0D3098FFE669}"/>
              </a:ext>
            </a:extLst>
          </p:cNvPr>
          <p:cNvSpPr txBox="1"/>
          <p:nvPr/>
        </p:nvSpPr>
        <p:spPr>
          <a:xfrm>
            <a:off x="29993" y="143880"/>
            <a:ext cx="9595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Multiplying a pair of 2-digit numbers using grid multiplication.</a:t>
            </a:r>
          </a:p>
        </p:txBody>
      </p:sp>
      <p:pic>
        <p:nvPicPr>
          <p:cNvPr id="9" name="partition">
            <a:hlinkClick r:id="" action="ppaction://media"/>
            <a:extLst>
              <a:ext uri="{FF2B5EF4-FFF2-40B4-BE49-F238E27FC236}">
                <a16:creationId xmlns:a16="http://schemas.microsoft.com/office/drawing/2014/main" id="{27C84B12-FAAC-4E32-83D9-9149274E281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44" end="1974.614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625936" y="684918"/>
            <a:ext cx="609600" cy="609600"/>
          </a:xfrm>
          <a:prstGeom prst="rect">
            <a:avLst/>
          </a:prstGeom>
        </p:spPr>
      </p:pic>
      <p:pic>
        <p:nvPicPr>
          <p:cNvPr id="12" name="1000">
            <a:hlinkClick r:id="" action="ppaction://media"/>
            <a:extLst>
              <a:ext uri="{FF2B5EF4-FFF2-40B4-BE49-F238E27FC236}">
                <a16:creationId xmlns:a16="http://schemas.microsoft.com/office/drawing/2014/main" id="{2CF02003-29B7-407D-A40D-C97F156526A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914" end="520.3378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660343" y="1435447"/>
            <a:ext cx="609600" cy="609600"/>
          </a:xfrm>
          <a:prstGeom prst="rect">
            <a:avLst/>
          </a:prstGeom>
        </p:spPr>
      </p:pic>
      <p:pic>
        <p:nvPicPr>
          <p:cNvPr id="14" name="1st row">
            <a:hlinkClick r:id="" action="ppaction://media"/>
            <a:extLst>
              <a:ext uri="{FF2B5EF4-FFF2-40B4-BE49-F238E27FC236}">
                <a16:creationId xmlns:a16="http://schemas.microsoft.com/office/drawing/2014/main" id="{1AE93E57-863A-41D2-BD74-E7FC40B0FDD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1501" end="846.5419000000001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91592" y="2786365"/>
            <a:ext cx="609600" cy="609600"/>
          </a:xfrm>
          <a:prstGeom prst="rect">
            <a:avLst/>
          </a:prstGeom>
        </p:spPr>
      </p:pic>
      <p:pic>
        <p:nvPicPr>
          <p:cNvPr id="15" name="2nd">
            <a:hlinkClick r:id="" action="ppaction://media"/>
            <a:extLst>
              <a:ext uri="{FF2B5EF4-FFF2-40B4-BE49-F238E27FC236}">
                <a16:creationId xmlns:a16="http://schemas.microsoft.com/office/drawing/2014/main" id="{D8CDF7F3-3F8E-4745-8BF6-D552E6DC5A2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1407" end="467.5419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08942" y="3539398"/>
            <a:ext cx="609600" cy="609600"/>
          </a:xfrm>
          <a:prstGeom prst="rect">
            <a:avLst/>
          </a:prstGeom>
        </p:spPr>
      </p:pic>
      <p:pic>
        <p:nvPicPr>
          <p:cNvPr id="16" name="next">
            <a:hlinkClick r:id="" action="ppaction://media"/>
            <a:extLst>
              <a:ext uri="{FF2B5EF4-FFF2-40B4-BE49-F238E27FC236}">
                <a16:creationId xmlns:a16="http://schemas.microsoft.com/office/drawing/2014/main" id="{38EAB04B-F766-43CC-89FD-C6D318820B1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st="782" end="378.0181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572782" y="4260947"/>
            <a:ext cx="609600" cy="609600"/>
          </a:xfrm>
          <a:prstGeom prst="rect">
            <a:avLst/>
          </a:prstGeom>
        </p:spPr>
      </p:pic>
      <p:pic>
        <p:nvPicPr>
          <p:cNvPr id="34" name="lesson ender">
            <a:hlinkClick r:id="" action="ppaction://media"/>
            <a:extLst>
              <a:ext uri="{FF2B5EF4-FFF2-40B4-BE49-F238E27FC236}">
                <a16:creationId xmlns:a16="http://schemas.microsoft.com/office/drawing/2014/main" id="{F3AF7488-2F91-48D4-AA3E-67BBFAF97AA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46881" y="54885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3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943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459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597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564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579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59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932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682"/>
                            </p:stCondLst>
                            <p:childTnLst>
                              <p:par>
                                <p:cTn id="6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1013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11" grpId="0" animBg="1"/>
      <p:bldP spid="4" grpId="0"/>
      <p:bldP spid="31" grpId="0"/>
      <p:bldP spid="32" grpId="0"/>
      <p:bldP spid="3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Custom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2198</TotalTime>
  <Words>288</Words>
  <Application>Microsoft Office PowerPoint</Application>
  <PresentationFormat>On-screen Show (4:3)</PresentationFormat>
  <Paragraphs>58</Paragraphs>
  <Slides>3</Slides>
  <Notes>3</Notes>
  <HiddenSlides>0</HiddenSlides>
  <MMClips>15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Cambria</vt:lpstr>
      <vt:lpstr>1_Office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Nick Barwick</cp:lastModifiedBy>
  <cp:revision>230</cp:revision>
  <dcterms:created xsi:type="dcterms:W3CDTF">2018-09-13T11:08:58Z</dcterms:created>
  <dcterms:modified xsi:type="dcterms:W3CDTF">2020-04-23T15:30:22Z</dcterms:modified>
</cp:coreProperties>
</file>