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6" r:id="rId2"/>
    <p:sldId id="314" r:id="rId3"/>
    <p:sldId id="31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6CD23-46AC-485A-975A-F2F0133FD962}" v="14" dt="2020-04-23T09:45:48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9AC99186-F064-4D84-B743-E44A0D5FC05E}"/>
    <pc:docChg chg="delSld modSld">
      <pc:chgData name="Jennie Kerwin" userId="89cc6116eb6c0dac" providerId="LiveId" clId="{9AC99186-F064-4D84-B743-E44A0D5FC05E}" dt="2020-04-23T09:45:48.618" v="25"/>
      <pc:docMkLst>
        <pc:docMk/>
      </pc:docMkLst>
      <pc:sldChg chg="modAnim modNotesTx">
        <pc:chgData name="Jennie Kerwin" userId="89cc6116eb6c0dac" providerId="LiveId" clId="{9AC99186-F064-4D84-B743-E44A0D5FC05E}" dt="2020-04-23T09:45:48.618" v="25"/>
        <pc:sldMkLst>
          <pc:docMk/>
          <pc:sldMk cId="227188551" sldId="306"/>
        </pc:sldMkLst>
      </pc:sldChg>
      <pc:sldChg chg="del">
        <pc:chgData name="Jennie Kerwin" userId="89cc6116eb6c0dac" providerId="LiveId" clId="{9AC99186-F064-4D84-B743-E44A0D5FC05E}" dt="2020-04-23T09:37:20.576" v="1" actId="2696"/>
        <pc:sldMkLst>
          <pc:docMk/>
          <pc:sldMk cId="1048631882" sldId="307"/>
        </pc:sldMkLst>
      </pc:sldChg>
      <pc:sldChg chg="del">
        <pc:chgData name="Jennie Kerwin" userId="89cc6116eb6c0dac" providerId="LiveId" clId="{9AC99186-F064-4D84-B743-E44A0D5FC05E}" dt="2020-04-23T09:37:23.858" v="8" actId="2696"/>
        <pc:sldMkLst>
          <pc:docMk/>
          <pc:sldMk cId="648938002" sldId="309"/>
        </pc:sldMkLst>
      </pc:sldChg>
      <pc:sldChg chg="del">
        <pc:chgData name="Jennie Kerwin" userId="89cc6116eb6c0dac" providerId="LiveId" clId="{9AC99186-F064-4D84-B743-E44A0D5FC05E}" dt="2020-04-23T09:37:23.448" v="7" actId="2696"/>
        <pc:sldMkLst>
          <pc:docMk/>
          <pc:sldMk cId="1178578405" sldId="310"/>
        </pc:sldMkLst>
      </pc:sldChg>
      <pc:sldChg chg="del">
        <pc:chgData name="Jennie Kerwin" userId="89cc6116eb6c0dac" providerId="LiveId" clId="{9AC99186-F064-4D84-B743-E44A0D5FC05E}" dt="2020-04-23T09:37:17.624" v="0" actId="2696"/>
        <pc:sldMkLst>
          <pc:docMk/>
          <pc:sldMk cId="1171899837" sldId="311"/>
        </pc:sldMkLst>
      </pc:sldChg>
      <pc:sldChg chg="del">
        <pc:chgData name="Jennie Kerwin" userId="89cc6116eb6c0dac" providerId="LiveId" clId="{9AC99186-F064-4D84-B743-E44A0D5FC05E}" dt="2020-04-23T09:37:20.846" v="2" actId="2696"/>
        <pc:sldMkLst>
          <pc:docMk/>
          <pc:sldMk cId="3745558903" sldId="312"/>
        </pc:sldMkLst>
      </pc:sldChg>
      <pc:sldChg chg="modAnim modNotesTx">
        <pc:chgData name="Jennie Kerwin" userId="89cc6116eb6c0dac" providerId="LiveId" clId="{9AC99186-F064-4D84-B743-E44A0D5FC05E}" dt="2020-04-23T09:45:12.760" v="19"/>
        <pc:sldMkLst>
          <pc:docMk/>
          <pc:sldMk cId="2170865760" sldId="313"/>
        </pc:sldMkLst>
      </pc:sldChg>
      <pc:sldChg chg="del">
        <pc:chgData name="Jennie Kerwin" userId="89cc6116eb6c0dac" providerId="LiveId" clId="{9AC99186-F064-4D84-B743-E44A0D5FC05E}" dt="2020-04-23T09:37:21.506" v="3" actId="2696"/>
        <pc:sldMkLst>
          <pc:docMk/>
          <pc:sldMk cId="3275434665" sldId="314"/>
        </pc:sldMkLst>
      </pc:sldChg>
      <pc:sldChg chg="del">
        <pc:chgData name="Jennie Kerwin" userId="89cc6116eb6c0dac" providerId="LiveId" clId="{9AC99186-F064-4D84-B743-E44A0D5FC05E}" dt="2020-04-23T09:37:22.848" v="6" actId="2696"/>
        <pc:sldMkLst>
          <pc:docMk/>
          <pc:sldMk cId="2379017437" sldId="316"/>
        </pc:sldMkLst>
      </pc:sldChg>
      <pc:sldChg chg="del">
        <pc:chgData name="Jennie Kerwin" userId="89cc6116eb6c0dac" providerId="LiveId" clId="{9AC99186-F064-4D84-B743-E44A0D5FC05E}" dt="2020-04-23T09:37:21.936" v="4" actId="2696"/>
        <pc:sldMkLst>
          <pc:docMk/>
          <pc:sldMk cId="3515071965" sldId="321"/>
        </pc:sldMkLst>
      </pc:sldChg>
      <pc:sldChg chg="del">
        <pc:chgData name="Jennie Kerwin" userId="89cc6116eb6c0dac" providerId="LiveId" clId="{9AC99186-F064-4D84-B743-E44A0D5FC05E}" dt="2020-04-23T09:37:24.568" v="9" actId="2696"/>
        <pc:sldMkLst>
          <pc:docMk/>
          <pc:sldMk cId="3227507948" sldId="322"/>
        </pc:sldMkLst>
      </pc:sldChg>
      <pc:sldChg chg="del">
        <pc:chgData name="Jennie Kerwin" userId="89cc6116eb6c0dac" providerId="LiveId" clId="{9AC99186-F064-4D84-B743-E44A0D5FC05E}" dt="2020-04-23T09:37:22.446" v="5" actId="2696"/>
        <pc:sldMkLst>
          <pc:docMk/>
          <pc:sldMk cId="1268409217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09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67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8.m4a"/><Relationship Id="rId3" Type="http://schemas.microsoft.com/office/2007/relationships/media" Target="../media/media3.m4a"/><Relationship Id="rId7" Type="http://schemas.microsoft.com/office/2007/relationships/media" Target="../media/media7.m4a"/><Relationship Id="rId12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microsoft.com/office/2007/relationships/media" Target="../media/media6.m4a"/><Relationship Id="rId11" Type="http://schemas.openxmlformats.org/officeDocument/2006/relationships/image" Target="../media/image3.png"/><Relationship Id="rId5" Type="http://schemas.microsoft.com/office/2007/relationships/media" Target="../media/media5.m4a"/><Relationship Id="rId10" Type="http://schemas.openxmlformats.org/officeDocument/2006/relationships/notesSlide" Target="../notesSlides/notesSlide2.xml"/><Relationship Id="rId4" Type="http://schemas.microsoft.com/office/2007/relationships/media" Target="../media/media4.m4a"/><Relationship Id="rId9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Calculate time intervals using the 24-hour clock and add lengths of time.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2FD70C1-DA56-4118-9D8A-283054CC58D8}"/>
              </a:ext>
            </a:extLst>
          </p:cNvPr>
          <p:cNvSpPr/>
          <p:nvPr/>
        </p:nvSpPr>
        <p:spPr>
          <a:xfrm>
            <a:off x="1723463" y="927835"/>
            <a:ext cx="6363889" cy="2041914"/>
          </a:xfrm>
          <a:prstGeom prst="wedgeRoundRectCallout">
            <a:avLst>
              <a:gd name="adj1" fmla="val -61629"/>
              <a:gd name="adj2" fmla="val 40715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500"/>
              </a:spcAft>
              <a:defRPr/>
            </a:pPr>
            <a:r>
              <a:rPr lang="en-GB" sz="2000" b="1" dirty="0">
                <a:solidFill>
                  <a:srgbClr val="253746"/>
                </a:solidFill>
              </a:rPr>
              <a:t>First, a quick practice of writing times…</a:t>
            </a:r>
          </a:p>
          <a:p>
            <a:pPr lvl="0" algn="ctr">
              <a:spcAft>
                <a:spcPts val="500"/>
              </a:spcAft>
              <a:defRPr/>
            </a:pPr>
            <a:r>
              <a:rPr lang="en-GB" sz="2000" b="1" dirty="0">
                <a:solidFill>
                  <a:srgbClr val="253746"/>
                </a:solidFill>
              </a:rPr>
              <a:t>Write down four events and their times using 12-hour format: one in the morning, one in the afternoon, one in the evening and one at night.</a:t>
            </a:r>
          </a:p>
          <a:p>
            <a:pPr lvl="0" algn="ctr">
              <a:spcAft>
                <a:spcPts val="500"/>
              </a:spcAft>
              <a:defRPr/>
            </a:pPr>
            <a:r>
              <a:rPr lang="en-GB" sz="2000" b="1" dirty="0">
                <a:solidFill>
                  <a:srgbClr val="253746"/>
                </a:solidFill>
              </a:rPr>
              <a:t>Then convert each time to 24-hour format, e.g. teatime is quarter past 4pm so it is 16:15.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115C793-7178-4D9B-8BFC-CB27EDB7B050}"/>
              </a:ext>
            </a:extLst>
          </p:cNvPr>
          <p:cNvSpPr/>
          <p:nvPr/>
        </p:nvSpPr>
        <p:spPr>
          <a:xfrm>
            <a:off x="2693790" y="3429001"/>
            <a:ext cx="2864610" cy="179798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10:30am	</a:t>
            </a:r>
            <a:r>
              <a:rPr lang="en-GB" sz="2400" b="1" dirty="0">
                <a:solidFill>
                  <a:srgbClr val="C00000"/>
                </a:solidFill>
              </a:rPr>
              <a:t>10:30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4:15pm	</a:t>
            </a:r>
            <a:r>
              <a:rPr lang="en-GB" sz="2400" b="1" dirty="0">
                <a:solidFill>
                  <a:srgbClr val="C00000"/>
                </a:solidFill>
              </a:rPr>
              <a:t>16:15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8:35pm	</a:t>
            </a:r>
            <a:r>
              <a:rPr lang="en-GB" sz="2400" b="1" dirty="0">
                <a:solidFill>
                  <a:srgbClr val="C00000"/>
                </a:solidFill>
              </a:rPr>
              <a:t>20:35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02:45am	</a:t>
            </a:r>
            <a:r>
              <a:rPr lang="en-GB" sz="2400" b="1" dirty="0">
                <a:solidFill>
                  <a:srgbClr val="C00000"/>
                </a:solidFill>
              </a:rPr>
              <a:t>02:45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8D9FFC1A-1C60-4702-B4A4-DD96A8358D8E}"/>
              </a:ext>
            </a:extLst>
          </p:cNvPr>
          <p:cNvSpPr/>
          <p:nvPr/>
        </p:nvSpPr>
        <p:spPr>
          <a:xfrm>
            <a:off x="5790645" y="4110138"/>
            <a:ext cx="1853771" cy="842922"/>
          </a:xfrm>
          <a:prstGeom prst="wedgeRoundRectCallout">
            <a:avLst>
              <a:gd name="adj1" fmla="val 76647"/>
              <a:gd name="adj2" fmla="val -2787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000" b="1" dirty="0">
                <a:solidFill>
                  <a:srgbClr val="253746"/>
                </a:solidFill>
              </a:rPr>
              <a:t>Here’s an example.</a:t>
            </a:r>
          </a:p>
        </p:txBody>
      </p:sp>
      <p:pic>
        <p:nvPicPr>
          <p:cNvPr id="37" name="1">
            <a:hlinkClick r:id="" action="ppaction://media"/>
            <a:extLst>
              <a:ext uri="{FF2B5EF4-FFF2-40B4-BE49-F238E27FC236}">
                <a16:creationId xmlns:a16="http://schemas.microsoft.com/office/drawing/2014/main" id="{43AD9EE5-5FE0-43E4-A555-76515D1137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7" end="1092.301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69496" y="3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6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Calculate time intervals using the 24-hour clock and add lengths of time.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EECFF5-E329-43B2-A7F4-5C52A56A9997}"/>
              </a:ext>
            </a:extLst>
          </p:cNvPr>
          <p:cNvGrpSpPr/>
          <p:nvPr/>
        </p:nvGrpSpPr>
        <p:grpSpPr>
          <a:xfrm>
            <a:off x="890018" y="979197"/>
            <a:ext cx="3248337" cy="975968"/>
            <a:chOff x="3033536" y="2454310"/>
            <a:chExt cx="3248337" cy="975968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0AB8E75F-0D87-4455-A8C3-56823A60F34A}"/>
                </a:ext>
              </a:extLst>
            </p:cNvPr>
            <p:cNvSpPr/>
            <p:nvPr/>
          </p:nvSpPr>
          <p:spPr>
            <a:xfrm>
              <a:off x="3033536" y="2454310"/>
              <a:ext cx="2836073" cy="975968"/>
            </a:xfrm>
            <a:prstGeom prst="wedgeRoundRectCallout">
              <a:avLst>
                <a:gd name="adj1" fmla="val -69715"/>
                <a:gd name="adj2" fmla="val 5036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Now, write any two times with a </a:t>
              </a:r>
              <a:r>
                <a:rPr lang="en-GB" sz="1600" b="1" i="1" dirty="0">
                  <a:solidFill>
                    <a:srgbClr val="253746"/>
                  </a:solidFill>
                </a:rPr>
                <a:t>difference</a:t>
              </a:r>
              <a:r>
                <a:rPr lang="en-GB" sz="1600" b="1" dirty="0">
                  <a:solidFill>
                    <a:srgbClr val="253746"/>
                  </a:solidFill>
                </a:rPr>
                <a:t> of 1 hour 45 minutes… 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1530404-16D3-4DBB-A734-47D7CC928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484" y="2738904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E0ADAA-A23D-4DE9-90EE-FEF68D9AB25C}"/>
              </a:ext>
            </a:extLst>
          </p:cNvPr>
          <p:cNvGrpSpPr/>
          <p:nvPr/>
        </p:nvGrpSpPr>
        <p:grpSpPr>
          <a:xfrm>
            <a:off x="4725723" y="1018974"/>
            <a:ext cx="4088298" cy="1356983"/>
            <a:chOff x="2770386" y="1306602"/>
            <a:chExt cx="4088298" cy="1356983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0922BE09-0F70-496C-9CED-CC32631B3B05}"/>
                </a:ext>
              </a:extLst>
            </p:cNvPr>
            <p:cNvSpPr/>
            <p:nvPr/>
          </p:nvSpPr>
          <p:spPr>
            <a:xfrm>
              <a:off x="2770386" y="1306602"/>
              <a:ext cx="3670499" cy="1356983"/>
            </a:xfrm>
            <a:prstGeom prst="wedgeRoundRectCallout">
              <a:avLst>
                <a:gd name="adj1" fmla="val -66823"/>
                <a:gd name="adj2" fmla="val 4284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Now think of another pair of times with a 1 hour 45 minute difference: the first between 11am and midday, and the second between midday and 1pm. Write them using the 24-hour clock. 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3DFC7BD-4AC2-49D7-B921-B69529502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295" y="1949840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4EAE7BD-7C64-4B46-B18C-1AC4606F0C49}"/>
              </a:ext>
            </a:extLst>
          </p:cNvPr>
          <p:cNvSpPr/>
          <p:nvPr/>
        </p:nvSpPr>
        <p:spPr>
          <a:xfrm>
            <a:off x="6416567" y="4499348"/>
            <a:ext cx="1340068" cy="504517"/>
          </a:xfrm>
          <a:custGeom>
            <a:avLst/>
            <a:gdLst>
              <a:gd name="connsiteX0" fmla="*/ 0 w 961696"/>
              <a:gd name="connsiteY0" fmla="*/ 504517 h 504517"/>
              <a:gd name="connsiteX1" fmla="*/ 536027 w 961696"/>
              <a:gd name="connsiteY1" fmla="*/ 20 h 504517"/>
              <a:gd name="connsiteX2" fmla="*/ 961696 w 961696"/>
              <a:gd name="connsiteY2" fmla="*/ 488751 h 50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696" h="504517">
                <a:moveTo>
                  <a:pt x="0" y="504517"/>
                </a:moveTo>
                <a:cubicBezTo>
                  <a:pt x="187872" y="253582"/>
                  <a:pt x="375744" y="2648"/>
                  <a:pt x="536027" y="20"/>
                </a:cubicBezTo>
                <a:cubicBezTo>
                  <a:pt x="696310" y="-2608"/>
                  <a:pt x="829003" y="243071"/>
                  <a:pt x="961696" y="488751"/>
                </a:cubicBezTo>
              </a:path>
            </a:pathLst>
          </a:cu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BF4EDD-118A-4312-923D-38837051D594}"/>
              </a:ext>
            </a:extLst>
          </p:cNvPr>
          <p:cNvGrpSpPr/>
          <p:nvPr/>
        </p:nvGrpSpPr>
        <p:grpSpPr>
          <a:xfrm>
            <a:off x="1213944" y="4520379"/>
            <a:ext cx="2598110" cy="1008011"/>
            <a:chOff x="1213944" y="2398278"/>
            <a:chExt cx="2598110" cy="100801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D5E393-A82C-4801-9731-3ED8EB85295A}"/>
                </a:ext>
              </a:extLst>
            </p:cNvPr>
            <p:cNvSpPr/>
            <p:nvPr/>
          </p:nvSpPr>
          <p:spPr>
            <a:xfrm>
              <a:off x="1213944" y="2398278"/>
              <a:ext cx="1882963" cy="504517"/>
            </a:xfrm>
            <a:custGeom>
              <a:avLst/>
              <a:gdLst>
                <a:gd name="connsiteX0" fmla="*/ 0 w 961696"/>
                <a:gd name="connsiteY0" fmla="*/ 504517 h 504517"/>
                <a:gd name="connsiteX1" fmla="*/ 536027 w 961696"/>
                <a:gd name="connsiteY1" fmla="*/ 20 h 504517"/>
                <a:gd name="connsiteX2" fmla="*/ 961696 w 961696"/>
                <a:gd name="connsiteY2" fmla="*/ 488751 h 50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696" h="504517">
                  <a:moveTo>
                    <a:pt x="0" y="504517"/>
                  </a:moveTo>
                  <a:cubicBezTo>
                    <a:pt x="187872" y="253582"/>
                    <a:pt x="375744" y="2648"/>
                    <a:pt x="536027" y="20"/>
                  </a:cubicBezTo>
                  <a:cubicBezTo>
                    <a:pt x="696310" y="-2608"/>
                    <a:pt x="829003" y="243071"/>
                    <a:pt x="961696" y="488751"/>
                  </a:cubicBezTo>
                </a:path>
              </a:pathLst>
            </a:cu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B84D55-36F9-4400-8288-D5C58794692D}"/>
                </a:ext>
              </a:extLst>
            </p:cNvPr>
            <p:cNvSpPr txBox="1"/>
            <p:nvPr/>
          </p:nvSpPr>
          <p:spPr>
            <a:xfrm>
              <a:off x="2724233" y="3006179"/>
              <a:ext cx="1087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12:00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352BD4C-62CB-438E-A64C-64068EE708FC}"/>
                </a:ext>
              </a:extLst>
            </p:cNvPr>
            <p:cNvCxnSpPr>
              <a:cxnSpLocks/>
            </p:cNvCxnSpPr>
            <p:nvPr/>
          </p:nvCxnSpPr>
          <p:spPr>
            <a:xfrm>
              <a:off x="3084785" y="2874824"/>
              <a:ext cx="0" cy="14185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039F26-CAF7-486B-9645-23D62D391AC6}"/>
              </a:ext>
            </a:extLst>
          </p:cNvPr>
          <p:cNvGrpSpPr/>
          <p:nvPr/>
        </p:nvGrpSpPr>
        <p:grpSpPr>
          <a:xfrm>
            <a:off x="3096908" y="4378529"/>
            <a:ext cx="4131582" cy="1149861"/>
            <a:chOff x="3096908" y="2256428"/>
            <a:chExt cx="4131582" cy="114986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A1EC237-57BF-4742-A534-F1AD956BD275}"/>
                </a:ext>
              </a:extLst>
            </p:cNvPr>
            <p:cNvSpPr/>
            <p:nvPr/>
          </p:nvSpPr>
          <p:spPr>
            <a:xfrm>
              <a:off x="3096908" y="2256428"/>
              <a:ext cx="3319658" cy="630612"/>
            </a:xfrm>
            <a:custGeom>
              <a:avLst/>
              <a:gdLst>
                <a:gd name="connsiteX0" fmla="*/ 0 w 961696"/>
                <a:gd name="connsiteY0" fmla="*/ 504517 h 504517"/>
                <a:gd name="connsiteX1" fmla="*/ 536027 w 961696"/>
                <a:gd name="connsiteY1" fmla="*/ 20 h 504517"/>
                <a:gd name="connsiteX2" fmla="*/ 961696 w 961696"/>
                <a:gd name="connsiteY2" fmla="*/ 488751 h 50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696" h="504517">
                  <a:moveTo>
                    <a:pt x="0" y="504517"/>
                  </a:moveTo>
                  <a:cubicBezTo>
                    <a:pt x="187872" y="253582"/>
                    <a:pt x="375744" y="2648"/>
                    <a:pt x="536027" y="20"/>
                  </a:cubicBezTo>
                  <a:cubicBezTo>
                    <a:pt x="696310" y="-2608"/>
                    <a:pt x="829003" y="243071"/>
                    <a:pt x="961696" y="488751"/>
                  </a:cubicBezTo>
                </a:path>
              </a:pathLst>
            </a:cu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E0C9B7-75FC-446B-9D5F-78592C1BAD86}"/>
                </a:ext>
              </a:extLst>
            </p:cNvPr>
            <p:cNvSpPr txBox="1"/>
            <p:nvPr/>
          </p:nvSpPr>
          <p:spPr>
            <a:xfrm>
              <a:off x="6140669" y="3006179"/>
              <a:ext cx="1087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13:00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B5FA30-CB08-4FFB-B24C-C4E4CC828378}"/>
                </a:ext>
              </a:extLst>
            </p:cNvPr>
            <p:cNvCxnSpPr>
              <a:cxnSpLocks/>
            </p:cNvCxnSpPr>
            <p:nvPr/>
          </p:nvCxnSpPr>
          <p:spPr>
            <a:xfrm>
              <a:off x="6411314" y="2874828"/>
              <a:ext cx="0" cy="14185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A156BA-A9AA-4007-9726-41A2CC9B86F9}"/>
              </a:ext>
            </a:extLst>
          </p:cNvPr>
          <p:cNvGrpSpPr/>
          <p:nvPr/>
        </p:nvGrpSpPr>
        <p:grpSpPr>
          <a:xfrm>
            <a:off x="788276" y="4996925"/>
            <a:ext cx="7567448" cy="531465"/>
            <a:chOff x="788276" y="4996925"/>
            <a:chExt cx="7567448" cy="5314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846A4A7-C84B-4B97-BBB2-8B4EBDBE2FF5}"/>
                </a:ext>
              </a:extLst>
            </p:cNvPr>
            <p:cNvGrpSpPr/>
            <p:nvPr/>
          </p:nvGrpSpPr>
          <p:grpSpPr>
            <a:xfrm>
              <a:off x="788276" y="5002185"/>
              <a:ext cx="7567448" cy="526205"/>
              <a:chOff x="788276" y="5002185"/>
              <a:chExt cx="7567448" cy="526205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0B18E81-8799-4494-9885-E48992D6CDD7}"/>
                  </a:ext>
                </a:extLst>
              </p:cNvPr>
              <p:cNvCxnSpPr/>
              <p:nvPr/>
            </p:nvCxnSpPr>
            <p:spPr>
              <a:xfrm>
                <a:off x="977460" y="5002185"/>
                <a:ext cx="712601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53746"/>
                </a:solidFill>
                <a:prstDash val="solid"/>
                <a:miter lim="800000"/>
              </a:ln>
              <a:effectLst/>
            </p:spPr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09BACB-D769-4074-B049-8A1AC127A83F}"/>
                  </a:ext>
                </a:extLst>
              </p:cNvPr>
              <p:cNvSpPr txBox="1"/>
              <p:nvPr/>
            </p:nvSpPr>
            <p:spPr>
              <a:xfrm>
                <a:off x="788276" y="5106592"/>
                <a:ext cx="10878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53746"/>
                    </a:solidFill>
                    <a:effectLst/>
                    <a:uLnTx/>
                    <a:uFillTx/>
                  </a:rPr>
                  <a:t>11:35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34DEE2-DE81-40D5-A27B-1944681B83E3}"/>
                  </a:ext>
                </a:extLst>
              </p:cNvPr>
              <p:cNvSpPr txBox="1"/>
              <p:nvPr/>
            </p:nvSpPr>
            <p:spPr>
              <a:xfrm>
                <a:off x="7267903" y="5128280"/>
                <a:ext cx="10878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53746"/>
                    </a:solidFill>
                    <a:effectLst/>
                    <a:uLnTx/>
                    <a:uFillTx/>
                  </a:rPr>
                  <a:t>13:20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7721E4-0F2B-4CDF-9152-55FC4DF1A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61242" y="5004139"/>
              <a:ext cx="0" cy="14185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517198-4D76-414A-8D0B-8795875092BB}"/>
                </a:ext>
              </a:extLst>
            </p:cNvPr>
            <p:cNvCxnSpPr>
              <a:cxnSpLocks/>
            </p:cNvCxnSpPr>
            <p:nvPr/>
          </p:nvCxnSpPr>
          <p:spPr>
            <a:xfrm>
              <a:off x="7751374" y="4996925"/>
              <a:ext cx="0" cy="14185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55DD56C-ADCB-4867-AEE0-3DC37012005A}"/>
              </a:ext>
            </a:extLst>
          </p:cNvPr>
          <p:cNvSpPr txBox="1"/>
          <p:nvPr/>
        </p:nvSpPr>
        <p:spPr>
          <a:xfrm>
            <a:off x="1636412" y="4117639"/>
            <a:ext cx="108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C00000"/>
                </a:solidFill>
              </a:rPr>
              <a:t>2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5 mins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B0A5CE-F2B2-42D7-933A-6CE07641942F}"/>
              </a:ext>
            </a:extLst>
          </p:cNvPr>
          <p:cNvSpPr txBox="1"/>
          <p:nvPr/>
        </p:nvSpPr>
        <p:spPr>
          <a:xfrm>
            <a:off x="4361497" y="3970542"/>
            <a:ext cx="108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 hour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34B3F7-BB33-474E-A957-9D59B29BF656}"/>
              </a:ext>
            </a:extLst>
          </p:cNvPr>
          <p:cNvSpPr txBox="1"/>
          <p:nvPr/>
        </p:nvSpPr>
        <p:spPr>
          <a:xfrm>
            <a:off x="6632021" y="4096608"/>
            <a:ext cx="108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C00000"/>
                </a:solidFill>
              </a:rPr>
              <a:t>2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0 mins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3927B5-3859-4302-A112-0A346CA36902}"/>
              </a:ext>
            </a:extLst>
          </p:cNvPr>
          <p:cNvSpPr txBox="1"/>
          <p:nvPr/>
        </p:nvSpPr>
        <p:spPr>
          <a:xfrm>
            <a:off x="1876097" y="5575578"/>
            <a:ext cx="624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 hour + 25 mins + 20 mins =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 hour 45 mins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E201D77F-7B88-4733-8B16-DEFB1FD8DEA7}"/>
              </a:ext>
            </a:extLst>
          </p:cNvPr>
          <p:cNvSpPr/>
          <p:nvPr/>
        </p:nvSpPr>
        <p:spPr>
          <a:xfrm>
            <a:off x="1418380" y="2767948"/>
            <a:ext cx="2602605" cy="958003"/>
          </a:xfrm>
          <a:prstGeom prst="wedgeRoundRectCallout">
            <a:avLst>
              <a:gd name="adj1" fmla="val 72549"/>
              <a:gd name="adj2" fmla="val 3472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Here’s an example, with the difference counted up on a time-line.</a:t>
            </a: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0FF8C4F3-C4E3-4730-B4B2-9FEC081B62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68" end="10048.1247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03699" y="358"/>
            <a:ext cx="609600" cy="609600"/>
          </a:xfrm>
          <a:prstGeom prst="rect">
            <a:avLst/>
          </a:prstGeom>
        </p:spPr>
      </p:pic>
      <p:pic>
        <p:nvPicPr>
          <p:cNvPr id="7" name="2">
            <a:hlinkClick r:id="" action="ppaction://media"/>
            <a:extLst>
              <a:ext uri="{FF2B5EF4-FFF2-40B4-BE49-F238E27FC236}">
                <a16:creationId xmlns:a16="http://schemas.microsoft.com/office/drawing/2014/main" id="{3A39BB91-D9A0-4EE7-9D93-2C0A8CC9679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679" end="15258.727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08499" y="1613494"/>
            <a:ext cx="609600" cy="609600"/>
          </a:xfrm>
          <a:prstGeom prst="rect">
            <a:avLst/>
          </a:prstGeom>
        </p:spPr>
      </p:pic>
      <p:pic>
        <p:nvPicPr>
          <p:cNvPr id="37" name="3">
            <a:hlinkClick r:id="" action="ppaction://media"/>
            <a:extLst>
              <a:ext uri="{FF2B5EF4-FFF2-40B4-BE49-F238E27FC236}">
                <a16:creationId xmlns:a16="http://schemas.microsoft.com/office/drawing/2014/main" id="{D0501819-D8C9-4595-A545-39B9C5DA78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668" end="7311.541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08499" y="3116351"/>
            <a:ext cx="609600" cy="609600"/>
          </a:xfrm>
          <a:prstGeom prst="rect">
            <a:avLst/>
          </a:prstGeom>
        </p:spPr>
      </p:pic>
      <p:pic>
        <p:nvPicPr>
          <p:cNvPr id="38" name="25s">
            <a:hlinkClick r:id="" action="ppaction://media"/>
            <a:extLst>
              <a:ext uri="{FF2B5EF4-FFF2-40B4-BE49-F238E27FC236}">
                <a16:creationId xmlns:a16="http://schemas.microsoft.com/office/drawing/2014/main" id="{CBD7B55A-FDFA-4679-A977-DCC54A299F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228" end="661.439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18645" y="4532641"/>
            <a:ext cx="609600" cy="609600"/>
          </a:xfrm>
          <a:prstGeom prst="rect">
            <a:avLst/>
          </a:prstGeom>
        </p:spPr>
      </p:pic>
      <p:pic>
        <p:nvPicPr>
          <p:cNvPr id="39" name="1hr">
            <a:hlinkClick r:id="" action="ppaction://media"/>
            <a:extLst>
              <a:ext uri="{FF2B5EF4-FFF2-40B4-BE49-F238E27FC236}">
                <a16:creationId xmlns:a16="http://schemas.microsoft.com/office/drawing/2014/main" id="{994FF2BC-1D90-4D79-9A0C-2562C905FD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033" end="1259.3877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18645" y="5244506"/>
            <a:ext cx="609600" cy="609600"/>
          </a:xfrm>
          <a:prstGeom prst="rect">
            <a:avLst/>
          </a:prstGeom>
        </p:spPr>
      </p:pic>
      <p:pic>
        <p:nvPicPr>
          <p:cNvPr id="40" name="20min">
            <a:hlinkClick r:id="" action="ppaction://media"/>
            <a:extLst>
              <a:ext uri="{FF2B5EF4-FFF2-40B4-BE49-F238E27FC236}">
                <a16:creationId xmlns:a16="http://schemas.microsoft.com/office/drawing/2014/main" id="{1BACC0E3-5DD4-4EC5-A0B0-508D210F49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4204" end="13943.022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28857" y="5670888"/>
            <a:ext cx="609600" cy="609600"/>
          </a:xfrm>
          <a:prstGeom prst="rect">
            <a:avLst/>
          </a:prstGeom>
        </p:spPr>
      </p:pic>
      <p:pic>
        <p:nvPicPr>
          <p:cNvPr id="43" name="hops?">
            <a:hlinkClick r:id="" action="ppaction://media"/>
            <a:extLst>
              <a:ext uri="{FF2B5EF4-FFF2-40B4-BE49-F238E27FC236}">
                <a16:creationId xmlns:a16="http://schemas.microsoft.com/office/drawing/2014/main" id="{6CE0D19F-45D4-4EA1-954A-9BD07E357E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900" end="2090.990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48669" y="5670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9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4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402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9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72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49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772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23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742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6" grpId="0" animBg="1"/>
      <p:bldP spid="30" grpId="0"/>
      <p:bldP spid="31" grpId="0"/>
      <p:bldP spid="32" grpId="0"/>
      <p:bldP spid="33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Calculate time intervals using the 24-hour clock and add lengths of time.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7390B0-35E9-423F-992B-992E920577D1}"/>
              </a:ext>
            </a:extLst>
          </p:cNvPr>
          <p:cNvGrpSpPr/>
          <p:nvPr/>
        </p:nvGrpSpPr>
        <p:grpSpPr>
          <a:xfrm>
            <a:off x="2588206" y="646847"/>
            <a:ext cx="4702691" cy="1659653"/>
            <a:chOff x="2329360" y="1991559"/>
            <a:chExt cx="4544966" cy="1659653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310568E2-6D36-4BB8-A7D1-0510F51E9AC4}"/>
                </a:ext>
              </a:extLst>
            </p:cNvPr>
            <p:cNvSpPr/>
            <p:nvPr/>
          </p:nvSpPr>
          <p:spPr>
            <a:xfrm>
              <a:off x="2329360" y="2044133"/>
              <a:ext cx="4104939" cy="1607079"/>
            </a:xfrm>
            <a:prstGeom prst="wedgeRoundRectCallout">
              <a:avLst>
                <a:gd name="adj1" fmla="val -69715"/>
                <a:gd name="adj2" fmla="val 5036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Think of a pair of times where:</a:t>
              </a:r>
            </a:p>
            <a:p>
              <a:pPr lvl="0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 - one time is on one day and the second time is on the next day;</a:t>
              </a:r>
            </a:p>
            <a:p>
              <a:pPr lvl="0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 - the difference between them is 15 minutes.</a:t>
              </a:r>
            </a:p>
            <a:p>
              <a:pPr lvl="0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Write them using the 24-hour clock.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AF5902F7-FA5C-4B6E-89FC-9C7EEBB92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937" y="1991559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011FF7-8E42-47C3-8F7F-5ED67EED7638}"/>
              </a:ext>
            </a:extLst>
          </p:cNvPr>
          <p:cNvSpPr/>
          <p:nvPr/>
        </p:nvSpPr>
        <p:spPr>
          <a:xfrm>
            <a:off x="4407007" y="2813568"/>
            <a:ext cx="2214643" cy="69800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23:54 and 00:09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6606372-9A9B-404A-9A99-63FAE66EB2C8}"/>
              </a:ext>
            </a:extLst>
          </p:cNvPr>
          <p:cNvSpPr/>
          <p:nvPr/>
        </p:nvSpPr>
        <p:spPr>
          <a:xfrm>
            <a:off x="1938505" y="2885396"/>
            <a:ext cx="2214643" cy="630612"/>
          </a:xfrm>
          <a:prstGeom prst="wedgeRoundRectCallout">
            <a:avLst>
              <a:gd name="adj1" fmla="val -69715"/>
              <a:gd name="adj2" fmla="val 5036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Here’s an example.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900E04-5927-4697-966E-D5410150E9C7}"/>
              </a:ext>
            </a:extLst>
          </p:cNvPr>
          <p:cNvGrpSpPr/>
          <p:nvPr/>
        </p:nvGrpSpPr>
        <p:grpSpPr>
          <a:xfrm>
            <a:off x="1820263" y="4274902"/>
            <a:ext cx="2598110" cy="1008011"/>
            <a:chOff x="1213944" y="2398278"/>
            <a:chExt cx="2598110" cy="100801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7860135-D129-4827-9D03-C08E545C8BBA}"/>
                </a:ext>
              </a:extLst>
            </p:cNvPr>
            <p:cNvSpPr/>
            <p:nvPr/>
          </p:nvSpPr>
          <p:spPr>
            <a:xfrm>
              <a:off x="1213944" y="2398278"/>
              <a:ext cx="1882963" cy="504517"/>
            </a:xfrm>
            <a:custGeom>
              <a:avLst/>
              <a:gdLst>
                <a:gd name="connsiteX0" fmla="*/ 0 w 961696"/>
                <a:gd name="connsiteY0" fmla="*/ 504517 h 504517"/>
                <a:gd name="connsiteX1" fmla="*/ 536027 w 961696"/>
                <a:gd name="connsiteY1" fmla="*/ 20 h 504517"/>
                <a:gd name="connsiteX2" fmla="*/ 961696 w 961696"/>
                <a:gd name="connsiteY2" fmla="*/ 488751 h 50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696" h="504517">
                  <a:moveTo>
                    <a:pt x="0" y="504517"/>
                  </a:moveTo>
                  <a:cubicBezTo>
                    <a:pt x="187872" y="253582"/>
                    <a:pt x="375744" y="2648"/>
                    <a:pt x="536027" y="20"/>
                  </a:cubicBezTo>
                  <a:cubicBezTo>
                    <a:pt x="696310" y="-2608"/>
                    <a:pt x="829003" y="243071"/>
                    <a:pt x="961696" y="488751"/>
                  </a:cubicBezTo>
                </a:path>
              </a:pathLst>
            </a:cu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CFB91D-1D13-4AD0-BC05-298485CB4110}"/>
                </a:ext>
              </a:extLst>
            </p:cNvPr>
            <p:cNvSpPr txBox="1"/>
            <p:nvPr/>
          </p:nvSpPr>
          <p:spPr>
            <a:xfrm>
              <a:off x="2724233" y="3006179"/>
              <a:ext cx="1087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dirty="0">
                  <a:solidFill>
                    <a:srgbClr val="253746"/>
                  </a:solidFill>
                </a:rPr>
                <a:t>00</a:t>
              </a:r>
              <a:r>
                <a:rPr kumimoji="0" lang="en-GB" sz="2000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:00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7CE6C22-0E11-4FC4-A388-45541DF9D097}"/>
                </a:ext>
              </a:extLst>
            </p:cNvPr>
            <p:cNvCxnSpPr>
              <a:cxnSpLocks/>
            </p:cNvCxnSpPr>
            <p:nvPr/>
          </p:nvCxnSpPr>
          <p:spPr>
            <a:xfrm>
              <a:off x="3084785" y="2874824"/>
              <a:ext cx="0" cy="14185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712684-DA50-4883-AD47-F131C73FF115}"/>
              </a:ext>
            </a:extLst>
          </p:cNvPr>
          <p:cNvGrpSpPr/>
          <p:nvPr/>
        </p:nvGrpSpPr>
        <p:grpSpPr>
          <a:xfrm>
            <a:off x="3703227" y="4133052"/>
            <a:ext cx="4031566" cy="1149861"/>
            <a:chOff x="3096908" y="2256428"/>
            <a:chExt cx="4031566" cy="114986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F541B98-2159-4872-AB80-5642F4E19B6A}"/>
                </a:ext>
              </a:extLst>
            </p:cNvPr>
            <p:cNvSpPr/>
            <p:nvPr/>
          </p:nvSpPr>
          <p:spPr>
            <a:xfrm>
              <a:off x="3096908" y="2256428"/>
              <a:ext cx="3319658" cy="630612"/>
            </a:xfrm>
            <a:custGeom>
              <a:avLst/>
              <a:gdLst>
                <a:gd name="connsiteX0" fmla="*/ 0 w 961696"/>
                <a:gd name="connsiteY0" fmla="*/ 504517 h 504517"/>
                <a:gd name="connsiteX1" fmla="*/ 536027 w 961696"/>
                <a:gd name="connsiteY1" fmla="*/ 20 h 504517"/>
                <a:gd name="connsiteX2" fmla="*/ 961696 w 961696"/>
                <a:gd name="connsiteY2" fmla="*/ 488751 h 50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696" h="504517">
                  <a:moveTo>
                    <a:pt x="0" y="504517"/>
                  </a:moveTo>
                  <a:cubicBezTo>
                    <a:pt x="187872" y="253582"/>
                    <a:pt x="375744" y="2648"/>
                    <a:pt x="536027" y="20"/>
                  </a:cubicBezTo>
                  <a:cubicBezTo>
                    <a:pt x="696310" y="-2608"/>
                    <a:pt x="829003" y="243071"/>
                    <a:pt x="961696" y="488751"/>
                  </a:cubicBezTo>
                </a:path>
              </a:pathLst>
            </a:cu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F42195-25B2-4CC7-8E8C-9A3B97126DB5}"/>
                </a:ext>
              </a:extLst>
            </p:cNvPr>
            <p:cNvSpPr txBox="1"/>
            <p:nvPr/>
          </p:nvSpPr>
          <p:spPr>
            <a:xfrm>
              <a:off x="6040653" y="3006179"/>
              <a:ext cx="1087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00:09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F6DEE5F-7628-4BD3-8C69-90665A2AE80D}"/>
                </a:ext>
              </a:extLst>
            </p:cNvPr>
            <p:cNvCxnSpPr>
              <a:cxnSpLocks/>
            </p:cNvCxnSpPr>
            <p:nvPr/>
          </p:nvCxnSpPr>
          <p:spPr>
            <a:xfrm>
              <a:off x="6411314" y="2874828"/>
              <a:ext cx="0" cy="14185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103004-C893-436F-9D28-1319CB123207}"/>
              </a:ext>
            </a:extLst>
          </p:cNvPr>
          <p:cNvGrpSpPr/>
          <p:nvPr/>
        </p:nvGrpSpPr>
        <p:grpSpPr>
          <a:xfrm>
            <a:off x="1394595" y="4751448"/>
            <a:ext cx="5896303" cy="509777"/>
            <a:chOff x="788276" y="4996925"/>
            <a:chExt cx="5896303" cy="50977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D2303BD-D4A1-45C4-A4F8-BCFA998E4B97}"/>
                </a:ext>
              </a:extLst>
            </p:cNvPr>
            <p:cNvGrpSpPr/>
            <p:nvPr/>
          </p:nvGrpSpPr>
          <p:grpSpPr>
            <a:xfrm>
              <a:off x="788276" y="4996925"/>
              <a:ext cx="5896303" cy="509777"/>
              <a:chOff x="788276" y="4996925"/>
              <a:chExt cx="5896303" cy="509777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0E7C32C-A80E-4768-85A3-A502F6E3F9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7460" y="4996925"/>
                <a:ext cx="5707119" cy="5260"/>
              </a:xfrm>
              <a:prstGeom prst="line">
                <a:avLst/>
              </a:prstGeom>
              <a:noFill/>
              <a:ln w="28575" cap="flat" cmpd="sng" algn="ctr">
                <a:solidFill>
                  <a:srgbClr val="253746"/>
                </a:solidFill>
                <a:prstDash val="solid"/>
                <a:miter lim="800000"/>
              </a:ln>
              <a:effectLst/>
            </p:spPr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AE4DD5-1F9B-4E8E-903B-A7839BED2973}"/>
                  </a:ext>
                </a:extLst>
              </p:cNvPr>
              <p:cNvSpPr txBox="1"/>
              <p:nvPr/>
            </p:nvSpPr>
            <p:spPr>
              <a:xfrm>
                <a:off x="788276" y="5106592"/>
                <a:ext cx="10878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1" kern="0" dirty="0">
                    <a:solidFill>
                      <a:srgbClr val="253746"/>
                    </a:solidFill>
                  </a:rPr>
                  <a:t>23</a:t>
                </a: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53746"/>
                    </a:solidFill>
                    <a:effectLst/>
                    <a:uLnTx/>
                    <a:uFillTx/>
                  </a:rPr>
                  <a:t>:54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A9B7491-74CB-4CD5-AD38-BBA86F9A3132}"/>
                </a:ext>
              </a:extLst>
            </p:cNvPr>
            <p:cNvCxnSpPr>
              <a:cxnSpLocks/>
            </p:cNvCxnSpPr>
            <p:nvPr/>
          </p:nvCxnSpPr>
          <p:spPr>
            <a:xfrm>
              <a:off x="1261242" y="5004139"/>
              <a:ext cx="0" cy="14185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6CAA48C-5335-4CFE-8F35-40FCAEF0380C}"/>
              </a:ext>
            </a:extLst>
          </p:cNvPr>
          <p:cNvSpPr txBox="1"/>
          <p:nvPr/>
        </p:nvSpPr>
        <p:spPr>
          <a:xfrm>
            <a:off x="2242731" y="3872162"/>
            <a:ext cx="108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C00000"/>
                </a:solidFill>
              </a:rPr>
              <a:t>6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mins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A58385-16D2-4728-90DB-2A8495C74895}"/>
              </a:ext>
            </a:extLst>
          </p:cNvPr>
          <p:cNvSpPr txBox="1"/>
          <p:nvPr/>
        </p:nvSpPr>
        <p:spPr>
          <a:xfrm>
            <a:off x="4967816" y="3725065"/>
            <a:ext cx="108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9 mins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EB6F5C-B599-4AAA-B162-C9C7111DC6E9}"/>
              </a:ext>
            </a:extLst>
          </p:cNvPr>
          <p:cNvSpPr txBox="1"/>
          <p:nvPr/>
        </p:nvSpPr>
        <p:spPr>
          <a:xfrm>
            <a:off x="2513865" y="5420227"/>
            <a:ext cx="3846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6 mins + </a:t>
            </a:r>
            <a:r>
              <a:rPr lang="en-GB" sz="2000" kern="0" dirty="0">
                <a:solidFill>
                  <a:srgbClr val="C00000"/>
                </a:solidFill>
              </a:rPr>
              <a:t>9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mins =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15 mins</a:t>
            </a:r>
          </a:p>
        </p:txBody>
      </p:sp>
      <p:pic>
        <p:nvPicPr>
          <p:cNvPr id="3" name="lesson ender">
            <a:hlinkClick r:id="" action="ppaction://media"/>
            <a:extLst>
              <a:ext uri="{FF2B5EF4-FFF2-40B4-BE49-F238E27FC236}">
                <a16:creationId xmlns:a16="http://schemas.microsoft.com/office/drawing/2014/main" id="{B3C3B792-7D9B-4E8C-A570-4CEABB58F4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82539" y="4818625"/>
            <a:ext cx="609600" cy="609600"/>
          </a:xfrm>
          <a:prstGeom prst="rect">
            <a:avLst/>
          </a:prstGeom>
        </p:spPr>
      </p:pic>
      <p:pic>
        <p:nvPicPr>
          <p:cNvPr id="4" name="inv">
            <a:hlinkClick r:id="" action="ppaction://media"/>
            <a:extLst>
              <a:ext uri="{FF2B5EF4-FFF2-40B4-BE49-F238E27FC236}">
                <a16:creationId xmlns:a16="http://schemas.microsoft.com/office/drawing/2014/main" id="{D579D92A-D0D4-4F2A-9656-440CB4087E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52808" y="29282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28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1707</TotalTime>
  <Words>281</Words>
  <Application>Microsoft Office PowerPoint</Application>
  <PresentationFormat>On-screen Show (4:3)</PresentationFormat>
  <Paragraphs>43</Paragraphs>
  <Slides>3</Slides>
  <Notes>3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175</cp:revision>
  <dcterms:created xsi:type="dcterms:W3CDTF">2018-09-13T11:08:58Z</dcterms:created>
  <dcterms:modified xsi:type="dcterms:W3CDTF">2020-04-27T08:27:01Z</dcterms:modified>
</cp:coreProperties>
</file>